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DBB"/>
    <a:srgbClr val="EEEEEE"/>
    <a:srgbClr val="BFE0DF"/>
    <a:srgbClr val="E7E6E6"/>
    <a:srgbClr val="A1CFCF"/>
    <a:srgbClr val="50705E"/>
    <a:srgbClr val="C2E5F4"/>
    <a:srgbClr val="A4D7EE"/>
    <a:srgbClr val="91CFEB"/>
    <a:srgbClr val="87C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EF3-25FA-4919-9E0A-A2D77654F2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AC408-D7F4-4371-A272-BD1895E239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1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4782-0988-4964-8B7B-B99BD1547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4132F-D6DC-45DB-873D-EDE329433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0768B-4DE1-4CB6-BB23-ED0FBF1B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D757B-F4BC-4FA9-8347-3364E76C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DDDB-97BC-4B43-BB8B-E2F7054B7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70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C13E-4B0D-4083-B34B-ECF5ADFC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333E9-B4DE-45FA-A56E-C3B9BFA88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E842E-97A0-45C1-8A92-A17FC1B0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13BA-3053-49A1-94E1-D7F3A5D2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E1749-6533-4638-A290-486529969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9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9EECC-9F94-431F-8E83-3A746D2A8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442A92-0C7B-4F87-A695-2BCD68BB0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DD4BA-9F45-4AC5-BDC8-589EC4762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4E521-53CB-4D77-A8A9-1943EE961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6159D-ACF9-4682-8ACF-46B0B0C7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7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E76CD-2337-4338-84A5-6CEF81082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45AB9-307C-4FD1-8DBB-331D8C574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65582-425E-4BFC-B95F-C9EFA137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DB96E-B6AF-4C66-9BDE-1ED7A135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7D62-E070-40D5-9EC3-9FF5AA9C5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6B35-931A-438F-8DAA-839B08DB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B668C-378B-4564-B785-CD1305995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D1D71-7DE9-4B2B-9691-32501C6FB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D8E9B-F6C2-43A3-B8E3-30BFD11D6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2AABB-E10B-4544-8ED4-E3EE7BD44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E4269-296B-4B68-9BC4-8DCC3FA13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5F4FF-C08D-458F-A9B9-85AE5B2E3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3F25A-DB79-4A27-B227-23442F0B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DA73-EA05-4AAD-B03F-358FB28E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7E86-E0B1-42E5-99D6-00525E3E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ECDBEB-4485-48D7-9337-BEC5E9ED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0949-E1FB-488A-8A5C-FF831D95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61521-1316-4ED4-91CA-06D650B81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545B7-F525-4ABB-A128-D71D1ECDA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33714E-E53A-4C2E-AD96-E1D661A21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A11E03-2951-42D0-8189-113ED19B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ECCCB-33A0-4147-A8E3-2F499E542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DDEB4-265A-4A69-9B92-4E811621C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DEF06-C31E-4303-89C3-692CC5F6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2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1245-1BA1-4B88-BA55-A68B54E0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0E705-DA8C-439A-BA6B-D2F26DEDB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0349B-A17D-49FC-B7BB-6A3CEAFAF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6CC2E-86BB-44C2-8459-A69A82DA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0659B-9299-409D-8B2D-20187478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87732-7A73-420F-A35B-14B6B86D7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4EA64-95B3-459B-834B-F95B811B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DFC0-0CE4-4CE9-BD56-70FC9C92F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8EA6-A22F-4CDC-9A55-612C674A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BC5F8-3159-4C59-A07A-78578E7F3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AA640-CBF4-4A26-BF6C-CC1ECEBB7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51167-B9EE-4A78-BCF3-AEB8EF5C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A1BB2-BFA7-4420-8EC1-785DB4E2F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6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ECAC-26B5-496D-B9F4-D5B854D47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F7B68-E59B-4929-8178-3A25FD34C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944E6-F52A-4856-B865-3E5816119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702B9-C0C8-445E-A7B1-8D7F9E91F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55A91B-04DE-46B4-9998-AC2E5C883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4D760-96CC-4C85-A7E6-9709A62DC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5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873662-E4D0-43E4-B774-5C7365D3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A0168-ECDB-42BA-B5F0-0F503A671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AFF41-23A7-4387-83D1-B711B023B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3DC83-7FC1-49FD-9972-D9AC642E6792}" type="datetimeFigureOut">
              <a:rPr lang="en-US" smtClean="0"/>
              <a:t>20-Feb-22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D4A22-0C93-40D7-965F-0A86A0CA6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B6922-9586-47D4-AADE-C1819306A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EE9C-E938-4CBE-A59D-CFE4881A3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7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10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DB1D-CB92-46B4-AB7B-A9881F21FD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9B3BB-8384-4E10-8150-9FD70B731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BEF97D-FD1C-4F54-94C2-32A541432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0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at Business People Characters Icon Set Stock Illustration - Illustration  of manager, chart: 107735928">
            <a:extLst>
              <a:ext uri="{FF2B5EF4-FFF2-40B4-BE49-F238E27FC236}">
                <a16:creationId xmlns:a16="http://schemas.microsoft.com/office/drawing/2014/main" id="{B3446C9C-7AB9-4F59-8176-CCC98E297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1633"/>
          <a:stretch/>
        </p:blipFill>
        <p:spPr bwMode="auto">
          <a:xfrm flipH="1">
            <a:off x="9015095" y="4741974"/>
            <a:ext cx="2746608" cy="1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4F8792B-6957-4ACA-9C4C-38BEA8F6BAEA}"/>
              </a:ext>
            </a:extLst>
          </p:cNvPr>
          <p:cNvSpPr/>
          <p:nvPr/>
        </p:nvSpPr>
        <p:spPr>
          <a:xfrm rot="5400000">
            <a:off x="5334500" y="-5394681"/>
            <a:ext cx="1525407" cy="12189594"/>
          </a:xfrm>
          <a:prstGeom prst="rect">
            <a:avLst/>
          </a:prstGeom>
          <a:solidFill>
            <a:srgbClr val="BFE0DF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3D5CC-82BE-4CE5-BE0E-A9811A9FE832}"/>
              </a:ext>
            </a:extLst>
          </p:cNvPr>
          <p:cNvSpPr txBox="1"/>
          <p:nvPr/>
        </p:nvSpPr>
        <p:spPr>
          <a:xfrm>
            <a:off x="1064633" y="100714"/>
            <a:ext cx="1159844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การเข้าถึงแหล่งทุนเพื่อการพัฒนาที่ยั่งยืน </a:t>
            </a:r>
            <a:endParaRPr lang="en-US" sz="3800" dirty="0">
              <a:solidFill>
                <a:schemeClr val="tx1">
                  <a:lumMod val="85000"/>
                  <a:lumOff val="1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th-TH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(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Sustainable Finance)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08C7A-C9BC-4B6B-B57F-BA5A060C6597}"/>
              </a:ext>
            </a:extLst>
          </p:cNvPr>
          <p:cNvSpPr txBox="1"/>
          <p:nvPr/>
        </p:nvSpPr>
        <p:spPr>
          <a:xfrm>
            <a:off x="283262" y="132551"/>
            <a:ext cx="58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665E04D-531C-4547-B3B4-B1E2F649C48C}"/>
              </a:ext>
            </a:extLst>
          </p:cNvPr>
          <p:cNvSpPr/>
          <p:nvPr/>
        </p:nvSpPr>
        <p:spPr>
          <a:xfrm>
            <a:off x="1799673" y="4724641"/>
            <a:ext cx="7796714" cy="616506"/>
          </a:xfrm>
          <a:prstGeom prst="roundRect">
            <a:avLst>
              <a:gd name="adj" fmla="val 19536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ข้อเสนอแนะเชิงนโยบายเรื่องการเข้าถึงแหล่งทุนเพื่อการพัฒนาที่ยั่งยืน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1528902-86DB-445D-8788-BB4151FE6EB0}"/>
              </a:ext>
            </a:extLst>
          </p:cNvPr>
          <p:cNvSpPr/>
          <p:nvPr/>
        </p:nvSpPr>
        <p:spPr>
          <a:xfrm>
            <a:off x="766897" y="5813443"/>
            <a:ext cx="8286701" cy="722517"/>
          </a:xfrm>
          <a:prstGeom prst="roundRect">
            <a:avLst>
              <a:gd name="adj" fmla="val 19536"/>
            </a:avLst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spc="-3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การจัดการประชุมเชิงปฏิบัติการ (</a:t>
            </a:r>
            <a:r>
              <a:rPr lang="en-US" sz="2400" spc="-3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Workshop</a:t>
            </a:r>
            <a:r>
              <a:rPr lang="th-TH" sz="2400" spc="-3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) เพื่อระดมความคิดเห็นระหว่างสมาชิก 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053" name="Rectangle: Rounded Corners 2052">
            <a:extLst>
              <a:ext uri="{FF2B5EF4-FFF2-40B4-BE49-F238E27FC236}">
                <a16:creationId xmlns:a16="http://schemas.microsoft.com/office/drawing/2014/main" id="{8ECB759A-B21C-4188-A28D-5C02D44F26D3}"/>
              </a:ext>
            </a:extLst>
          </p:cNvPr>
          <p:cNvSpPr/>
          <p:nvPr/>
        </p:nvSpPr>
        <p:spPr>
          <a:xfrm>
            <a:off x="2835654" y="1872730"/>
            <a:ext cx="9068846" cy="606964"/>
          </a:xfrm>
          <a:prstGeom prst="roundRect">
            <a:avLst>
              <a:gd name="adj" fmla="val 32845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1. </a:t>
            </a:r>
            <a:r>
              <a:rPr lang="th-TH" sz="23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การจัดหาแหล่งทุนของภาครัฐ การออกพันธบัตรรัฐบาล และการร่วมทุนระหว่างรัฐและเอกชน 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1D56940-0029-49AE-8EBA-48C64C793374}"/>
              </a:ext>
            </a:extLst>
          </p:cNvPr>
          <p:cNvSpPr/>
          <p:nvPr/>
        </p:nvSpPr>
        <p:spPr>
          <a:xfrm>
            <a:off x="2852354" y="2667663"/>
            <a:ext cx="8447705" cy="832781"/>
          </a:xfrm>
          <a:prstGeom prst="roundRect">
            <a:avLst>
              <a:gd name="adj" fmla="val 28630"/>
            </a:avLst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spc="-2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2. </a:t>
            </a:r>
            <a:r>
              <a:rPr lang="th-TH" sz="2300" spc="-2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การจัดหาแหล่งทุนเพื่อภาคเอกชนโดยจะนำเสนอเรื่องการพัฒนาสภาพแวดล้อม</a:t>
            </a:r>
            <a:r>
              <a:rPr lang="th-TH" sz="23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ที่เอื้อต่อ</a:t>
            </a:r>
            <a:endParaRPr lang="en-US" sz="2300" dirty="0">
              <a:solidFill>
                <a:schemeClr val="bg2">
                  <a:lumMod val="25000"/>
                </a:schemeClr>
              </a:solidFill>
              <a:effectLst/>
              <a:latin typeface="supermarket" panose="02000000000000000000" pitchFamily="2" charset="0"/>
              <a:ea typeface="SimSun" panose="02010600030101010101" pitchFamily="2" charset="-122"/>
              <a:cs typeface="supermarket" panose="02000000000000000000" pitchFamily="2" charset="0"/>
            </a:endParaRPr>
          </a:p>
          <a:p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   </a:t>
            </a:r>
            <a:r>
              <a:rPr lang="th-TH" sz="23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rPr>
              <a:t>การสร้างความยั่งยืนสำหรับผู้ที่เกี่ยวข้องในตลาดทุน</a:t>
            </a:r>
            <a:endParaRPr lang="en-US" sz="2300" dirty="0">
              <a:solidFill>
                <a:schemeClr val="bg2">
                  <a:lumMod val="2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D7916EB4-91DF-484C-AEAE-A41062E8081C}"/>
              </a:ext>
            </a:extLst>
          </p:cNvPr>
          <p:cNvGrpSpPr/>
          <p:nvPr/>
        </p:nvGrpSpPr>
        <p:grpSpPr>
          <a:xfrm>
            <a:off x="-356136" y="2099597"/>
            <a:ext cx="3131945" cy="1012495"/>
            <a:chOff x="191888" y="1608704"/>
            <a:chExt cx="3131945" cy="101249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4614FF9-B89D-448D-A81D-B63D125422C1}"/>
                </a:ext>
              </a:extLst>
            </p:cNvPr>
            <p:cNvGrpSpPr/>
            <p:nvPr/>
          </p:nvGrpSpPr>
          <p:grpSpPr>
            <a:xfrm>
              <a:off x="191888" y="1704275"/>
              <a:ext cx="2146611" cy="787796"/>
              <a:chOff x="1348140" y="2872036"/>
              <a:chExt cx="2453839" cy="787796"/>
            </a:xfrm>
          </p:grpSpPr>
          <p:sp>
            <p:nvSpPr>
              <p:cNvPr id="45" name="Hexagon 44">
                <a:extLst>
                  <a:ext uri="{FF2B5EF4-FFF2-40B4-BE49-F238E27FC236}">
                    <a16:creationId xmlns:a16="http://schemas.microsoft.com/office/drawing/2014/main" id="{0FC62687-156D-41F4-8A51-F5235A7283ED}"/>
                  </a:ext>
                </a:extLst>
              </p:cNvPr>
              <p:cNvSpPr/>
              <p:nvPr/>
            </p:nvSpPr>
            <p:spPr>
              <a:xfrm>
                <a:off x="1434767" y="2872036"/>
                <a:ext cx="2367212" cy="739592"/>
              </a:xfrm>
              <a:prstGeom prst="hexag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Hexagon 45">
                <a:extLst>
                  <a:ext uri="{FF2B5EF4-FFF2-40B4-BE49-F238E27FC236}">
                    <a16:creationId xmlns:a16="http://schemas.microsoft.com/office/drawing/2014/main" id="{F1D15D34-2FCF-4A51-A5A1-2CB6409E0308}"/>
                  </a:ext>
                </a:extLst>
              </p:cNvPr>
              <p:cNvSpPr/>
              <p:nvPr/>
            </p:nvSpPr>
            <p:spPr>
              <a:xfrm>
                <a:off x="1348140" y="2920240"/>
                <a:ext cx="2367211" cy="739592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8ECEB49-BC5A-4F3B-B1AA-676AA342641E}"/>
                  </a:ext>
                </a:extLst>
              </p:cNvPr>
              <p:cNvSpPr txBox="1"/>
              <p:nvPr/>
            </p:nvSpPr>
            <p:spPr>
              <a:xfrm>
                <a:off x="2010848" y="3005195"/>
                <a:ext cx="133987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3200" dirty="0">
                    <a:solidFill>
                      <a:schemeClr val="bg1"/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แนวทาง</a:t>
                </a:r>
                <a:endParaRPr lang="en-US" sz="3200" dirty="0">
                  <a:solidFill>
                    <a:schemeClr val="bg1"/>
                  </a:solidFill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DB94CF7-2774-44FA-B3C8-094011B47D0D}"/>
                </a:ext>
              </a:extLst>
            </p:cNvPr>
            <p:cNvGrpSpPr/>
            <p:nvPr/>
          </p:nvGrpSpPr>
          <p:grpSpPr>
            <a:xfrm>
              <a:off x="2262717" y="1680288"/>
              <a:ext cx="919288" cy="867340"/>
              <a:chOff x="2327833" y="1685576"/>
              <a:chExt cx="919288" cy="86734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C72FA44-ABD8-46F9-8324-DB17A5A70225}"/>
                  </a:ext>
                </a:extLst>
              </p:cNvPr>
              <p:cNvCxnSpPr>
                <a:cxnSpLocks/>
                <a:stCxn id="46" idx="0"/>
              </p:cNvCxnSpPr>
              <p:nvPr/>
            </p:nvCxnSpPr>
            <p:spPr>
              <a:xfrm flipV="1">
                <a:off x="2327833" y="2122275"/>
                <a:ext cx="270988" cy="5288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68EC562-96BF-4CC4-BEAA-D61A6BD245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79571" y="1685576"/>
                <a:ext cx="267766" cy="448971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4D3CDC9-708F-4A1E-BFC0-DC12E466CC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9196" y="2128959"/>
                <a:ext cx="258141" cy="423957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9462FDE-EC38-42AF-A608-4991E828C54E}"/>
                  </a:ext>
                </a:extLst>
              </p:cNvPr>
              <p:cNvCxnSpPr/>
              <p:nvPr/>
            </p:nvCxnSpPr>
            <p:spPr>
              <a:xfrm>
                <a:off x="2839128" y="1694152"/>
                <a:ext cx="407993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2A935A50-4D92-478E-BEC1-DA5167BB819E}"/>
                  </a:ext>
                </a:extLst>
              </p:cNvPr>
              <p:cNvCxnSpPr/>
              <p:nvPr/>
            </p:nvCxnSpPr>
            <p:spPr>
              <a:xfrm>
                <a:off x="2835050" y="2547779"/>
                <a:ext cx="407993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" name="Oval 2048">
              <a:extLst>
                <a:ext uri="{FF2B5EF4-FFF2-40B4-BE49-F238E27FC236}">
                  <a16:creationId xmlns:a16="http://schemas.microsoft.com/office/drawing/2014/main" id="{67B930E9-40B3-4B06-BCA8-BB4EDC28CB9A}"/>
                </a:ext>
              </a:extLst>
            </p:cNvPr>
            <p:cNvSpPr/>
            <p:nvPr/>
          </p:nvSpPr>
          <p:spPr>
            <a:xfrm>
              <a:off x="3177927" y="1608704"/>
              <a:ext cx="145906" cy="14590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71E54A5-B112-470B-ADE6-67DA0D9E0117}"/>
                </a:ext>
              </a:extLst>
            </p:cNvPr>
            <p:cNvSpPr/>
            <p:nvPr/>
          </p:nvSpPr>
          <p:spPr>
            <a:xfrm>
              <a:off x="3177927" y="2475293"/>
              <a:ext cx="145906" cy="14590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8" name="Picture 10" descr="Contract, Document, Paper, Pen, Sign, Signature Icon - Signature Clipart –  Stunning free transparent png clipart images free download">
            <a:extLst>
              <a:ext uri="{FF2B5EF4-FFF2-40B4-BE49-F238E27FC236}">
                <a16:creationId xmlns:a16="http://schemas.microsoft.com/office/drawing/2014/main" id="{E40EB7E7-3CA8-4092-9544-6F2A42B0B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92" b="91434" l="10000" r="90000">
                        <a14:foregroundMark x1="46548" y1="8392" x2="55714" y2="10664"/>
                        <a14:foregroundMark x1="31667" y1="91259" x2="66190" y2="91434"/>
                        <a14:foregroundMark x1="53095" y1="72902" x2="53810" y2="79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68" r="17810"/>
          <a:stretch/>
        </p:blipFill>
        <p:spPr bwMode="auto">
          <a:xfrm rot="21023585">
            <a:off x="307759" y="3610978"/>
            <a:ext cx="1961478" cy="2122764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1BBF3D5-CEEF-426C-B526-9C7EC4E3E9C0}"/>
              </a:ext>
            </a:extLst>
          </p:cNvPr>
          <p:cNvCxnSpPr/>
          <p:nvPr/>
        </p:nvCxnSpPr>
        <p:spPr>
          <a:xfrm>
            <a:off x="952904" y="221381"/>
            <a:ext cx="0" cy="10322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4" name="Picture 16" descr="Weekly News: our selection of recent analysis on sustainable finance and  climate change">
            <a:extLst>
              <a:ext uri="{FF2B5EF4-FFF2-40B4-BE49-F238E27FC236}">
                <a16:creationId xmlns:a16="http://schemas.microsoft.com/office/drawing/2014/main" id="{3158DAE1-6E1E-4E7A-AB3A-7C98E4C1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00" r="94167">
                        <a14:foregroundMark x1="12667" y1="17333" x2="13000" y2="23000"/>
                        <a14:foregroundMark x1="57167" y1="16667" x2="61500" y2="17667"/>
                        <a14:foregroundMark x1="47167" y1="21000" x2="50333" y2="23000"/>
                        <a14:foregroundMark x1="56000" y1="16667" x2="56833" y2="14000"/>
                        <a14:foregroundMark x1="22000" y1="21000" x2="25000" y2="18667"/>
                        <a14:foregroundMark x1="8000" y1="60333" x2="10667" y2="67667"/>
                        <a14:foregroundMark x1="6667" y1="50667" x2="6667" y2="49333"/>
                        <a14:foregroundMark x1="5000" y1="71667" x2="9000" y2="74333"/>
                        <a14:foregroundMark x1="91333" y1="58000" x2="90833" y2="64333"/>
                        <a14:foregroundMark x1="91333" y1="73000" x2="94167" y2="72667"/>
                        <a14:foregroundMark x1="20500" y1="89000" x2="23500" y2="88667"/>
                        <a14:foregroundMark x1="46333" y1="19000" x2="46167" y2="2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21" y="53139"/>
            <a:ext cx="4034786" cy="185266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6" name="Group 2065">
            <a:extLst>
              <a:ext uri="{FF2B5EF4-FFF2-40B4-BE49-F238E27FC236}">
                <a16:creationId xmlns:a16="http://schemas.microsoft.com/office/drawing/2014/main" id="{17B034AB-D52C-4D9D-BD76-CE6D1C0CBA63}"/>
              </a:ext>
            </a:extLst>
          </p:cNvPr>
          <p:cNvGrpSpPr/>
          <p:nvPr/>
        </p:nvGrpSpPr>
        <p:grpSpPr>
          <a:xfrm>
            <a:off x="3130307" y="3734436"/>
            <a:ext cx="9273852" cy="777030"/>
            <a:chOff x="3130307" y="3734436"/>
            <a:chExt cx="9273852" cy="7770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54D14BD-D88B-402E-B9B7-94CEED5270AC}"/>
                </a:ext>
              </a:extLst>
            </p:cNvPr>
            <p:cNvGrpSpPr/>
            <p:nvPr/>
          </p:nvGrpSpPr>
          <p:grpSpPr>
            <a:xfrm>
              <a:off x="7168045" y="3944705"/>
              <a:ext cx="4813457" cy="494345"/>
              <a:chOff x="624817" y="3856337"/>
              <a:chExt cx="4813457" cy="49434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9797E17-98E4-4EA1-B2CA-A354E1F13ADE}"/>
                  </a:ext>
                </a:extLst>
              </p:cNvPr>
              <p:cNvSpPr txBox="1"/>
              <p:nvPr/>
            </p:nvSpPr>
            <p:spPr>
              <a:xfrm>
                <a:off x="1271633" y="3856337"/>
                <a:ext cx="32690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935323BF-3977-4B22-BA40-B6638E1BF6D5}"/>
                  </a:ext>
                </a:extLst>
              </p:cNvPr>
              <p:cNvCxnSpPr/>
              <p:nvPr/>
            </p:nvCxnSpPr>
            <p:spPr>
              <a:xfrm>
                <a:off x="624817" y="4350682"/>
                <a:ext cx="4813457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455E103-5084-44E9-B5B2-8F72453D90C1}"/>
                </a:ext>
              </a:extLst>
            </p:cNvPr>
            <p:cNvGrpSpPr/>
            <p:nvPr/>
          </p:nvGrpSpPr>
          <p:grpSpPr>
            <a:xfrm>
              <a:off x="8585506" y="3734436"/>
              <a:ext cx="3818653" cy="777030"/>
              <a:chOff x="381770" y="2882802"/>
              <a:chExt cx="3333583" cy="777030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id="{2A56D534-F40D-4BDC-9D32-059495171F7F}"/>
                  </a:ext>
                </a:extLst>
              </p:cNvPr>
              <p:cNvSpPr/>
              <p:nvPr/>
            </p:nvSpPr>
            <p:spPr>
              <a:xfrm>
                <a:off x="381770" y="2882802"/>
                <a:ext cx="3333583" cy="739592"/>
              </a:xfrm>
              <a:prstGeom prst="hexag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B50FE5C6-2515-483B-8451-54F11FFC12D4}"/>
                  </a:ext>
                </a:extLst>
              </p:cNvPr>
              <p:cNvSpPr/>
              <p:nvPr/>
            </p:nvSpPr>
            <p:spPr>
              <a:xfrm>
                <a:off x="449192" y="2920240"/>
                <a:ext cx="3266161" cy="739592"/>
              </a:xfrm>
              <a:prstGeom prst="hexagon">
                <a:avLst/>
              </a:prstGeom>
              <a:solidFill>
                <a:srgbClr val="1B4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50641A-F31C-4DC2-9761-0FF9B7BC3901}"/>
                  </a:ext>
                </a:extLst>
              </p:cNvPr>
              <p:cNvSpPr txBox="1"/>
              <p:nvPr/>
            </p:nvSpPr>
            <p:spPr>
              <a:xfrm>
                <a:off x="765994" y="3001931"/>
                <a:ext cx="26381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th-TH" sz="3200" dirty="0">
                    <a:solidFill>
                      <a:schemeClr val="bg1"/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ผลลัพธ์ที่เป็นรูปธรรม</a:t>
                </a:r>
                <a:endParaRPr lang="en-US" sz="3200" dirty="0">
                  <a:solidFill>
                    <a:schemeClr val="bg1"/>
                  </a:solidFill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</p:grpSp>
        <p:cxnSp>
          <p:nvCxnSpPr>
            <p:cNvPr id="2063" name="Straight Connector 2062">
              <a:extLst>
                <a:ext uri="{FF2B5EF4-FFF2-40B4-BE49-F238E27FC236}">
                  <a16:creationId xmlns:a16="http://schemas.microsoft.com/office/drawing/2014/main" id="{AE79C979-9745-4D87-BF80-DF48F521E20A}"/>
                </a:ext>
              </a:extLst>
            </p:cNvPr>
            <p:cNvCxnSpPr>
              <a:cxnSpLocks/>
              <a:endCxn id="84" idx="6"/>
            </p:cNvCxnSpPr>
            <p:nvPr/>
          </p:nvCxnSpPr>
          <p:spPr>
            <a:xfrm flipH="1" flipV="1">
              <a:off x="3276213" y="4136605"/>
              <a:ext cx="5415401" cy="5065"/>
            </a:xfrm>
            <a:prstGeom prst="line">
              <a:avLst/>
            </a:prstGeom>
            <a:ln w="38100">
              <a:solidFill>
                <a:srgbClr val="1B4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8C53AF5-89D3-4627-8446-1D50DE46C0DC}"/>
                </a:ext>
              </a:extLst>
            </p:cNvPr>
            <p:cNvSpPr/>
            <p:nvPr/>
          </p:nvSpPr>
          <p:spPr>
            <a:xfrm>
              <a:off x="3130307" y="4063652"/>
              <a:ext cx="145906" cy="145906"/>
            </a:xfrm>
            <a:prstGeom prst="ellipse">
              <a:avLst/>
            </a:prstGeom>
            <a:solidFill>
              <a:srgbClr val="1B4DBB"/>
            </a:solidFill>
            <a:ln>
              <a:solidFill>
                <a:srgbClr val="1B4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3933113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D13DB5B-609A-4D3D-AE5E-FB08E2909325}"/>
              </a:ext>
            </a:extLst>
          </p:cNvPr>
          <p:cNvSpPr/>
          <p:nvPr/>
        </p:nvSpPr>
        <p:spPr>
          <a:xfrm rot="5400000">
            <a:off x="5374714" y="-5386543"/>
            <a:ext cx="1444981" cy="12189594"/>
          </a:xfrm>
          <a:prstGeom prst="rect">
            <a:avLst/>
          </a:prstGeom>
          <a:solidFill>
            <a:srgbClr val="BFE0DF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6E312-64EF-456F-BD34-D2456C8AE442}"/>
              </a:ext>
            </a:extLst>
          </p:cNvPr>
          <p:cNvSpPr txBox="1"/>
          <p:nvPr/>
        </p:nvSpPr>
        <p:spPr>
          <a:xfrm>
            <a:off x="1404222" y="130358"/>
            <a:ext cx="1204120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การใช้เทคโนโลยีดิจิทัลเพื่อมุ่งสู่การเป็นเศรษฐกิจดิจิทัล</a:t>
            </a:r>
          </a:p>
          <a:p>
            <a:r>
              <a:rPr lang="th-TH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(</a:t>
            </a:r>
            <a:r>
              <a:rPr lang="en-US" sz="3800" dirty="0">
                <a:solidFill>
                  <a:schemeClr val="tx1">
                    <a:lumMod val="85000"/>
                    <a:lumOff val="1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Digitalization for Digital Economy)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B615C0-6759-4DF9-A9EF-D76A7BF3D95C}"/>
              </a:ext>
            </a:extLst>
          </p:cNvPr>
          <p:cNvSpPr txBox="1"/>
          <p:nvPr/>
        </p:nvSpPr>
        <p:spPr>
          <a:xfrm>
            <a:off x="356136" y="139969"/>
            <a:ext cx="587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3CE02F-724B-40FB-8F7D-B1B3894EB787}"/>
              </a:ext>
            </a:extLst>
          </p:cNvPr>
          <p:cNvCxnSpPr/>
          <p:nvPr/>
        </p:nvCxnSpPr>
        <p:spPr>
          <a:xfrm>
            <a:off x="1135783" y="259883"/>
            <a:ext cx="0" cy="103229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236D5C-22C4-4B4E-AF0E-5224216F458D}"/>
              </a:ext>
            </a:extLst>
          </p:cNvPr>
          <p:cNvCxnSpPr>
            <a:cxnSpLocks/>
          </p:cNvCxnSpPr>
          <p:nvPr/>
        </p:nvCxnSpPr>
        <p:spPr>
          <a:xfrm>
            <a:off x="5744099" y="1774486"/>
            <a:ext cx="0" cy="103850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64557A-2D49-4E41-8EEE-E16EA2CA995A}"/>
              </a:ext>
            </a:extLst>
          </p:cNvPr>
          <p:cNvCxnSpPr>
            <a:cxnSpLocks/>
          </p:cNvCxnSpPr>
          <p:nvPr/>
        </p:nvCxnSpPr>
        <p:spPr>
          <a:xfrm>
            <a:off x="1879938" y="2496550"/>
            <a:ext cx="781729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C92BF16-9867-48CB-9A89-2688D8FCCB7C}"/>
              </a:ext>
            </a:extLst>
          </p:cNvPr>
          <p:cNvSpPr/>
          <p:nvPr/>
        </p:nvSpPr>
        <p:spPr>
          <a:xfrm>
            <a:off x="5664337" y="2673197"/>
            <a:ext cx="145906" cy="1459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740D85B-7F2D-4880-A232-DA1CE80D23C2}"/>
              </a:ext>
            </a:extLst>
          </p:cNvPr>
          <p:cNvGrpSpPr/>
          <p:nvPr/>
        </p:nvGrpSpPr>
        <p:grpSpPr>
          <a:xfrm>
            <a:off x="9697236" y="2486925"/>
            <a:ext cx="214569" cy="328076"/>
            <a:chOff x="9677986" y="2948932"/>
            <a:chExt cx="214569" cy="32807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03C135B-A84D-41C4-AEDA-83B8F10721A6}"/>
                </a:ext>
              </a:extLst>
            </p:cNvPr>
            <p:cNvCxnSpPr>
              <a:cxnSpLocks/>
            </p:cNvCxnSpPr>
            <p:nvPr/>
          </p:nvCxnSpPr>
          <p:spPr>
            <a:xfrm>
              <a:off x="9677986" y="2948932"/>
              <a:ext cx="174538" cy="30473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07D073D-6709-4A89-AD81-7CA234BBE1D2}"/>
                </a:ext>
              </a:extLst>
            </p:cNvPr>
            <p:cNvSpPr/>
            <p:nvPr/>
          </p:nvSpPr>
          <p:spPr>
            <a:xfrm>
              <a:off x="9746649" y="3131102"/>
              <a:ext cx="145906" cy="14590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37958C-05A0-45A8-8C2B-081FD3B3FE30}"/>
              </a:ext>
            </a:extLst>
          </p:cNvPr>
          <p:cNvGrpSpPr/>
          <p:nvPr/>
        </p:nvGrpSpPr>
        <p:grpSpPr>
          <a:xfrm flipH="1">
            <a:off x="1644953" y="2486925"/>
            <a:ext cx="249116" cy="337699"/>
            <a:chOff x="9677986" y="2948932"/>
            <a:chExt cx="231138" cy="337699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DE5923F7-C664-427D-95DF-CDFFFE0CA63A}"/>
                </a:ext>
              </a:extLst>
            </p:cNvPr>
            <p:cNvCxnSpPr>
              <a:cxnSpLocks/>
            </p:cNvCxnSpPr>
            <p:nvPr/>
          </p:nvCxnSpPr>
          <p:spPr>
            <a:xfrm>
              <a:off x="9677986" y="2948932"/>
              <a:ext cx="145906" cy="2399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667955B-0B0C-4558-8425-56DD579D8A80}"/>
                </a:ext>
              </a:extLst>
            </p:cNvPr>
            <p:cNvSpPr/>
            <p:nvPr/>
          </p:nvSpPr>
          <p:spPr>
            <a:xfrm>
              <a:off x="9763218" y="3140725"/>
              <a:ext cx="145906" cy="14590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8FB8DB3-DD09-4B7E-8601-A608DE9A6A1A}"/>
              </a:ext>
            </a:extLst>
          </p:cNvPr>
          <p:cNvGrpSpPr/>
          <p:nvPr/>
        </p:nvGrpSpPr>
        <p:grpSpPr>
          <a:xfrm>
            <a:off x="204061" y="2849136"/>
            <a:ext cx="3788810" cy="1182896"/>
            <a:chOff x="136422" y="3519542"/>
            <a:chExt cx="3474447" cy="156414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DC149B07-FF9E-480C-B100-A9B6C114212C}"/>
                </a:ext>
              </a:extLst>
            </p:cNvPr>
            <p:cNvSpPr/>
            <p:nvPr/>
          </p:nvSpPr>
          <p:spPr>
            <a:xfrm>
              <a:off x="136422" y="3519542"/>
              <a:ext cx="3439141" cy="1564149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4DE221-E570-457C-9796-0AD924A0D85A}"/>
                </a:ext>
              </a:extLst>
            </p:cNvPr>
            <p:cNvSpPr txBox="1"/>
            <p:nvPr/>
          </p:nvSpPr>
          <p:spPr>
            <a:xfrm>
              <a:off x="158870" y="3777368"/>
              <a:ext cx="3451999" cy="10174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1. </a:t>
              </a:r>
              <a:r>
                <a:rPr lang="th-TH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การใช้เทคโนโลยีดิจิทัลเพื่อสร้างโอกาสในการเข้าถึงบริการของภาครัฐของเอเปค </a:t>
              </a:r>
              <a:endParaRPr lang="en-US" sz="2200" dirty="0"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8449A1E-496B-4356-B9F3-A7239194D0C9}"/>
              </a:ext>
            </a:extLst>
          </p:cNvPr>
          <p:cNvGrpSpPr/>
          <p:nvPr/>
        </p:nvGrpSpPr>
        <p:grpSpPr>
          <a:xfrm>
            <a:off x="4065802" y="2839514"/>
            <a:ext cx="3809278" cy="1195713"/>
            <a:chOff x="4231894" y="3519542"/>
            <a:chExt cx="3809278" cy="1195713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9FD64574-E435-4A15-912B-B9A4A482CE04}"/>
                </a:ext>
              </a:extLst>
            </p:cNvPr>
            <p:cNvSpPr/>
            <p:nvPr/>
          </p:nvSpPr>
          <p:spPr>
            <a:xfrm>
              <a:off x="4303350" y="3519542"/>
              <a:ext cx="3666366" cy="119571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03E459-DBA3-47EB-8E19-307B25DE8B5C}"/>
                </a:ext>
              </a:extLst>
            </p:cNvPr>
            <p:cNvSpPr txBox="1"/>
            <p:nvPr/>
          </p:nvSpPr>
          <p:spPr>
            <a:xfrm>
              <a:off x="4231894" y="3559226"/>
              <a:ext cx="380927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2. </a:t>
              </a:r>
              <a:r>
                <a:rPr lang="th-TH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การหาแนวทางส่งเสริมความร่วมมือด้านการเชื่อมโยงการชำระเงินในกลุ่ม</a:t>
              </a:r>
              <a:endParaRPr lang="en-US" sz="2200" dirty="0"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endParaRPr>
            </a:p>
            <a:p>
              <a:pPr algn="ctr"/>
              <a:r>
                <a:rPr lang="th-TH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เขตเศรษฐกิจเอเปค </a:t>
              </a:r>
              <a:endParaRPr lang="en-US" sz="2200" dirty="0"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91722E-CC8F-46C7-95A1-C408CA3F0DA3}"/>
              </a:ext>
            </a:extLst>
          </p:cNvPr>
          <p:cNvGrpSpPr/>
          <p:nvPr/>
        </p:nvGrpSpPr>
        <p:grpSpPr>
          <a:xfrm>
            <a:off x="7986511" y="2846439"/>
            <a:ext cx="3862188" cy="1188788"/>
            <a:chOff x="-548342" y="3519543"/>
            <a:chExt cx="3862188" cy="949983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F84F7AE8-E358-4C60-89CB-ABD7431CE1D3}"/>
                </a:ext>
              </a:extLst>
            </p:cNvPr>
            <p:cNvSpPr/>
            <p:nvPr/>
          </p:nvSpPr>
          <p:spPr>
            <a:xfrm>
              <a:off x="-548342" y="3519543"/>
              <a:ext cx="3862188" cy="949983"/>
            </a:xfrm>
            <a:prstGeom prst="roundRect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539B44F-1ECC-4A8B-B18D-22991DF0C87B}"/>
                </a:ext>
              </a:extLst>
            </p:cNvPr>
            <p:cNvSpPr txBox="1"/>
            <p:nvPr/>
          </p:nvSpPr>
          <p:spPr>
            <a:xfrm>
              <a:off x="-509842" y="3678006"/>
              <a:ext cx="382368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3.</a:t>
              </a:r>
              <a:r>
                <a:rPr lang="th-TH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 การสนับสนุน </a:t>
              </a:r>
              <a:r>
                <a:rPr lang="en-US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SMEs </a:t>
              </a:r>
              <a:r>
                <a:rPr lang="th-TH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ให้เข้าถึงแหล่งทุนโดยใช้ </a:t>
              </a:r>
              <a:r>
                <a:rPr lang="en-US" sz="22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FinTech</a:t>
              </a:r>
              <a:endParaRPr lang="en-US" sz="2200" dirty="0"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5320E7C-8C59-4A92-8A98-1B565DA288B9}"/>
              </a:ext>
            </a:extLst>
          </p:cNvPr>
          <p:cNvGrpSpPr/>
          <p:nvPr/>
        </p:nvGrpSpPr>
        <p:grpSpPr>
          <a:xfrm>
            <a:off x="4392943" y="1587724"/>
            <a:ext cx="2719709" cy="737763"/>
            <a:chOff x="3755752" y="1993264"/>
            <a:chExt cx="2719709" cy="787796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03DA9F04-4260-4967-8519-E532FDF1FD5D}"/>
                </a:ext>
              </a:extLst>
            </p:cNvPr>
            <p:cNvSpPr/>
            <p:nvPr/>
          </p:nvSpPr>
          <p:spPr>
            <a:xfrm>
              <a:off x="3831533" y="1993264"/>
              <a:ext cx="2643928" cy="739592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13023421-6B00-43C0-81B0-81B3A548053B}"/>
                </a:ext>
              </a:extLst>
            </p:cNvPr>
            <p:cNvSpPr/>
            <p:nvPr/>
          </p:nvSpPr>
          <p:spPr>
            <a:xfrm>
              <a:off x="3755752" y="2041468"/>
              <a:ext cx="2643928" cy="739592"/>
            </a:xfrm>
            <a:prstGeom prst="hexagon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A95A25-E939-4D51-B701-09D2FBCAD42C}"/>
                </a:ext>
              </a:extLst>
            </p:cNvPr>
            <p:cNvSpPr txBox="1"/>
            <p:nvPr/>
          </p:nvSpPr>
          <p:spPr>
            <a:xfrm>
              <a:off x="4491658" y="2132979"/>
              <a:ext cx="1172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h-TH" sz="3200" dirty="0">
                  <a:solidFill>
                    <a:schemeClr val="bg1"/>
                  </a:solidFill>
                  <a:latin typeface="supermarket" panose="02000000000000000000" pitchFamily="2" charset="0"/>
                  <a:cs typeface="supermarket" panose="02000000000000000000" pitchFamily="2" charset="0"/>
                </a:rPr>
                <a:t>แนวทาง</a:t>
              </a:r>
              <a:endParaRPr lang="en-US" sz="3200" dirty="0">
                <a:solidFill>
                  <a:schemeClr val="bg1"/>
                </a:solidFill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5F4D7D6-2E91-4375-82BC-2C4E6D5895D6}"/>
              </a:ext>
            </a:extLst>
          </p:cNvPr>
          <p:cNvGrpSpPr/>
          <p:nvPr/>
        </p:nvGrpSpPr>
        <p:grpSpPr>
          <a:xfrm>
            <a:off x="3122190" y="4830225"/>
            <a:ext cx="8414437" cy="886745"/>
            <a:chOff x="3205586" y="4976261"/>
            <a:chExt cx="8414437" cy="886745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7420EE1C-11C5-4E5D-A35D-7B7AB5D62953}"/>
                </a:ext>
              </a:extLst>
            </p:cNvPr>
            <p:cNvSpPr/>
            <p:nvPr/>
          </p:nvSpPr>
          <p:spPr>
            <a:xfrm>
              <a:off x="3205586" y="4976261"/>
              <a:ext cx="8414437" cy="874196"/>
            </a:xfrm>
            <a:prstGeom prst="roundRect">
              <a:avLst>
                <a:gd name="adj" fmla="val 29879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F5FB294-0AA4-4533-8C5C-AD4537E2C253}"/>
                </a:ext>
              </a:extLst>
            </p:cNvPr>
            <p:cNvSpPr txBox="1"/>
            <p:nvPr/>
          </p:nvSpPr>
          <p:spPr>
            <a:xfrm>
              <a:off x="3340037" y="5032009"/>
              <a:ext cx="79745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การจัดทำข้อเสนอแนะเชิงนโยบายในการใช้เทคโนโลยีดิจิทัลเพื่อสร้างโอกาส</a:t>
              </a:r>
              <a:endParaRPr lang="en-US" sz="2400" dirty="0"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endParaRPr>
            </a:p>
            <a:p>
              <a:r>
                <a:rPr lang="th-TH" sz="2400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ในการเข้าถึงบริการของภาครัฐของเอเปค</a:t>
              </a:r>
              <a:endParaRPr lang="en-US" sz="2400" dirty="0"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A749178-6DD1-4F81-9A66-B5F4FE91DBF1}"/>
              </a:ext>
            </a:extLst>
          </p:cNvPr>
          <p:cNvGrpSpPr/>
          <p:nvPr/>
        </p:nvGrpSpPr>
        <p:grpSpPr>
          <a:xfrm>
            <a:off x="1550082" y="5904115"/>
            <a:ext cx="7979344" cy="657059"/>
            <a:chOff x="2916454" y="5992602"/>
            <a:chExt cx="7979344" cy="657059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AC0A909C-E45B-4231-9106-36F85D490D06}"/>
                </a:ext>
              </a:extLst>
            </p:cNvPr>
            <p:cNvSpPr/>
            <p:nvPr/>
          </p:nvSpPr>
          <p:spPr>
            <a:xfrm>
              <a:off x="2916454" y="5992602"/>
              <a:ext cx="7825339" cy="657059"/>
            </a:xfrm>
            <a:prstGeom prst="roundRect">
              <a:avLst>
                <a:gd name="adj" fmla="val 29879"/>
              </a:avLst>
            </a:prstGeom>
            <a:solidFill>
              <a:srgbClr val="EEEE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B53FB44-0C81-4249-ACA6-0B4D6BAE1B3C}"/>
                </a:ext>
              </a:extLst>
            </p:cNvPr>
            <p:cNvSpPr txBox="1"/>
            <p:nvPr/>
          </p:nvSpPr>
          <p:spPr>
            <a:xfrm>
              <a:off x="3989672" y="6120601"/>
              <a:ext cx="69061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400" spc="-35" dirty="0"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การจัดสัมมนาเพื่อแลกเปลี่ยนความคิดเห็นระหว่างสมาชิกเอเปค</a:t>
              </a:r>
              <a:endParaRPr lang="en-US" sz="2400" dirty="0"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pic>
        <p:nvPicPr>
          <p:cNvPr id="3080" name="Picture 8" descr="Digital Marketing Icon png download - 800*800 - Free Transparent Social  Media png Download. - CleanPNG / KissPNG">
            <a:extLst>
              <a:ext uri="{FF2B5EF4-FFF2-40B4-BE49-F238E27FC236}">
                <a16:creationId xmlns:a16="http://schemas.microsoft.com/office/drawing/2014/main" id="{035FE749-6780-4C1D-8664-849B1FF5A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889" y1="67750" x2="40556" y2="67875"/>
                        <a14:foregroundMark x1="36444" y1="74000" x2="37444" y2="75750"/>
                        <a14:foregroundMark x1="55111" y1="38500" x2="66444" y2="38500"/>
                        <a14:foregroundMark x1="54778" y1="62750" x2="56444" y2="72375"/>
                        <a14:foregroundMark x1="49556" y1="65625" x2="59778" y2="74250"/>
                        <a14:foregroundMark x1="58778" y1="62625" x2="58889" y2="72875"/>
                        <a14:foregroundMark x1="50556" y1="72250" x2="57222" y2="72750"/>
                        <a14:foregroundMark x1="17778" y1="67750" x2="26667" y2="6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6" t="22238" r="20955" b="14416"/>
          <a:stretch/>
        </p:blipFill>
        <p:spPr bwMode="auto">
          <a:xfrm>
            <a:off x="9779743" y="258015"/>
            <a:ext cx="2269627" cy="194876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port - Free marketing icons">
            <a:extLst>
              <a:ext uri="{FF2B5EF4-FFF2-40B4-BE49-F238E27FC236}">
                <a16:creationId xmlns:a16="http://schemas.microsoft.com/office/drawing/2014/main" id="{7AEBCB10-59B1-4D85-801F-DB39965A3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7856">
            <a:off x="10459254" y="4398184"/>
            <a:ext cx="1655983" cy="165598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World Wide Web">
            <a:extLst>
              <a:ext uri="{FF2B5EF4-FFF2-40B4-BE49-F238E27FC236}">
                <a16:creationId xmlns:a16="http://schemas.microsoft.com/office/drawing/2014/main" id="{AED4C40C-06BD-489F-B882-7175993F1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32" b="99318" l="10000" r="90000">
                        <a14:foregroundMark x1="49778" y1="32841" x2="50333" y2="48636"/>
                        <a14:foregroundMark x1="48778" y1="26477" x2="41667" y2="55000"/>
                        <a14:foregroundMark x1="57444" y1="34432" x2="55222" y2="58182"/>
                        <a14:foregroundMark x1="73333" y1="12727" x2="73333" y2="12727"/>
                        <a14:foregroundMark x1="50333" y1="5341" x2="50333" y2="5341"/>
                        <a14:foregroundMark x1="13778" y1="55000" x2="13778" y2="55000"/>
                        <a14:foregroundMark x1="86889" y1="51250" x2="86889" y2="51250"/>
                        <a14:foregroundMark x1="84222" y1="53864" x2="84222" y2="56591"/>
                        <a14:foregroundMark x1="88556" y1="53864" x2="81444" y2="53864"/>
                        <a14:foregroundMark x1="86889" y1="57045" x2="84778" y2="57045"/>
                        <a14:foregroundMark x1="50333" y1="3182" x2="49778" y2="8977"/>
                        <a14:foregroundMark x1="50333" y1="2727" x2="49778" y2="6932"/>
                        <a14:foregroundMark x1="16556" y1="29659" x2="12222" y2="34432"/>
                        <a14:foregroundMark x1="50333" y1="2159" x2="49778" y2="8977"/>
                        <a14:foregroundMark x1="37778" y1="77614" x2="30111" y2="97727"/>
                        <a14:foregroundMark x1="49778" y1="88182" x2="46556" y2="97159"/>
                        <a14:foregroundMark x1="26889" y1="79205" x2="22556" y2="99318"/>
                        <a14:foregroundMark x1="17000" y1="30682" x2="14889" y2="30682"/>
                        <a14:foregroundMark x1="13222" y1="30682" x2="17000" y2="30682"/>
                        <a14:foregroundMark x1="14889" y1="53295" x2="11556" y2="54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6" y="1498389"/>
            <a:ext cx="1463485" cy="13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9A7AE665-AC00-4210-8165-B8AF4DE6733C}"/>
              </a:ext>
            </a:extLst>
          </p:cNvPr>
          <p:cNvGrpSpPr/>
          <p:nvPr/>
        </p:nvGrpSpPr>
        <p:grpSpPr>
          <a:xfrm>
            <a:off x="-530087" y="4406752"/>
            <a:ext cx="3029468" cy="3124340"/>
            <a:chOff x="-443643" y="4252016"/>
            <a:chExt cx="3029468" cy="31243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9B36C40C-B548-4A2E-B350-9EF0C2EF5D69}"/>
                </a:ext>
              </a:extLst>
            </p:cNvPr>
            <p:cNvSpPr/>
            <p:nvPr/>
          </p:nvSpPr>
          <p:spPr>
            <a:xfrm>
              <a:off x="-443643" y="5011732"/>
              <a:ext cx="2376056" cy="2364624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6" name="Picture 14" descr="50,283 Business Meeting Illustrations &amp; Clip Art - iStock">
              <a:extLst>
                <a:ext uri="{FF2B5EF4-FFF2-40B4-BE49-F238E27FC236}">
                  <a16:creationId xmlns:a16="http://schemas.microsoft.com/office/drawing/2014/main" id="{90CFAC53-33BD-4A74-83A3-8824494F3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778" b="89778" l="9778" r="98222">
                          <a14:foregroundMark x1="46222" y1="2222" x2="77778" y2="11556"/>
                          <a14:foregroundMark x1="49333" y1="51556" x2="82667" y2="58667"/>
                          <a14:foregroundMark x1="95111" y1="4444" x2="94667" y2="49333"/>
                          <a14:foregroundMark x1="94667" y1="49333" x2="95111" y2="54667"/>
                          <a14:foregroundMark x1="98222" y1="2222" x2="97778" y2="22667"/>
                          <a14:foregroundMark x1="97778" y1="22667" x2="98222" y2="50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112862" y="4240074"/>
              <a:ext cx="2461022" cy="2484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77F0A6F-E363-4D72-9372-1432CD9FCD74}"/>
              </a:ext>
            </a:extLst>
          </p:cNvPr>
          <p:cNvGrpSpPr/>
          <p:nvPr/>
        </p:nvGrpSpPr>
        <p:grpSpPr>
          <a:xfrm>
            <a:off x="-311901" y="4156483"/>
            <a:ext cx="8665032" cy="805922"/>
            <a:chOff x="-311901" y="4108357"/>
            <a:chExt cx="8665032" cy="80592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26D9076-026D-443A-B332-4F8709ADA4C0}"/>
                </a:ext>
              </a:extLst>
            </p:cNvPr>
            <p:cNvGrpSpPr/>
            <p:nvPr/>
          </p:nvGrpSpPr>
          <p:grpSpPr>
            <a:xfrm>
              <a:off x="-311901" y="4108357"/>
              <a:ext cx="3444003" cy="805922"/>
              <a:chOff x="693019" y="2872036"/>
              <a:chExt cx="3108960" cy="787796"/>
            </a:xfrm>
          </p:grpSpPr>
          <p:sp>
            <p:nvSpPr>
              <p:cNvPr id="14" name="Hexagon 13">
                <a:extLst>
                  <a:ext uri="{FF2B5EF4-FFF2-40B4-BE49-F238E27FC236}">
                    <a16:creationId xmlns:a16="http://schemas.microsoft.com/office/drawing/2014/main" id="{9FD537FA-5586-4CA5-956C-D5B8996FE932}"/>
                  </a:ext>
                </a:extLst>
              </p:cNvPr>
              <p:cNvSpPr/>
              <p:nvPr/>
            </p:nvSpPr>
            <p:spPr>
              <a:xfrm>
                <a:off x="779646" y="2872036"/>
                <a:ext cx="3022333" cy="739592"/>
              </a:xfrm>
              <a:prstGeom prst="hexagon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B76EE5E8-D651-4606-A1B0-D6818D720891}"/>
                  </a:ext>
                </a:extLst>
              </p:cNvPr>
              <p:cNvSpPr/>
              <p:nvPr/>
            </p:nvSpPr>
            <p:spPr>
              <a:xfrm>
                <a:off x="693019" y="2920240"/>
                <a:ext cx="3022333" cy="739592"/>
              </a:xfrm>
              <a:prstGeom prst="hexagon">
                <a:avLst/>
              </a:prstGeom>
              <a:solidFill>
                <a:srgbClr val="1B4D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361BEA1-5ECF-4B07-A878-67E32E1729BE}"/>
                  </a:ext>
                </a:extLst>
              </p:cNvPr>
              <p:cNvSpPr txBox="1"/>
              <p:nvPr/>
            </p:nvSpPr>
            <p:spPr>
              <a:xfrm>
                <a:off x="1109495" y="3028426"/>
                <a:ext cx="26661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2800" dirty="0">
                    <a:solidFill>
                      <a:schemeClr val="bg1"/>
                    </a:solidFill>
                    <a:latin typeface="supermarket" panose="02000000000000000000" pitchFamily="2" charset="0"/>
                    <a:cs typeface="supermarket" panose="02000000000000000000" pitchFamily="2" charset="0"/>
                  </a:rPr>
                  <a:t>ผลลัพธ์ที่เป็นรูปธรรม</a:t>
                </a:r>
                <a:endParaRPr lang="en-US" sz="2800" dirty="0">
                  <a:solidFill>
                    <a:schemeClr val="bg1"/>
                  </a:solidFill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93B5E9A-A7F5-40FE-9CA1-C24C1428E6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64777" y="4539127"/>
              <a:ext cx="5415401" cy="5065"/>
            </a:xfrm>
            <a:prstGeom prst="line">
              <a:avLst/>
            </a:prstGeom>
            <a:ln w="38100">
              <a:solidFill>
                <a:srgbClr val="1B4D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E5EE30A-6EDD-4E87-A83A-3C29775B73BC}"/>
                </a:ext>
              </a:extLst>
            </p:cNvPr>
            <p:cNvSpPr/>
            <p:nvPr/>
          </p:nvSpPr>
          <p:spPr>
            <a:xfrm>
              <a:off x="8207225" y="4466174"/>
              <a:ext cx="145906" cy="145906"/>
            </a:xfrm>
            <a:prstGeom prst="ellipse">
              <a:avLst/>
            </a:prstGeom>
            <a:solidFill>
              <a:srgbClr val="1B4DBB"/>
            </a:solidFill>
            <a:ln>
              <a:solidFill>
                <a:srgbClr val="1B4D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1768562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024">
            <a:extLst>
              <a:ext uri="{FF2B5EF4-FFF2-40B4-BE49-F238E27FC236}">
                <a16:creationId xmlns:a16="http://schemas.microsoft.com/office/drawing/2014/main" id="{D87FEA32-CAF2-4D1D-AC05-DDF9228790FE}"/>
              </a:ext>
            </a:extLst>
          </p:cNvPr>
          <p:cNvSpPr/>
          <p:nvPr/>
        </p:nvSpPr>
        <p:spPr>
          <a:xfrm>
            <a:off x="-26898" y="0"/>
            <a:ext cx="1479622" cy="6858000"/>
          </a:xfrm>
          <a:prstGeom prst="rect">
            <a:avLst/>
          </a:prstGeom>
          <a:solidFill>
            <a:srgbClr val="ECECEC"/>
          </a:solidFill>
          <a:ln>
            <a:solidFill>
              <a:srgbClr val="EAEA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6E312-64EF-456F-BD34-D2456C8AE442}"/>
              </a:ext>
            </a:extLst>
          </p:cNvPr>
          <p:cNvSpPr txBox="1"/>
          <p:nvPr/>
        </p:nvSpPr>
        <p:spPr>
          <a:xfrm>
            <a:off x="2659859" y="218229"/>
            <a:ext cx="7334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Cordia New" panose="020B0304020202020204" pitchFamily="34" charset="-34"/>
                <a:cs typeface="supermarket" panose="02000000000000000000" pitchFamily="2" charset="0"/>
              </a:rPr>
              <a:t>กำหนดการและรูปแบบการจัดประชุม</a:t>
            </a:r>
            <a:endParaRPr lang="en-US" sz="11500" dirty="0">
              <a:solidFill>
                <a:schemeClr val="bg2">
                  <a:lumMod val="25000"/>
                </a:schemeClr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185F56-6DD2-4301-BC2C-BBC3422BA346}"/>
              </a:ext>
            </a:extLst>
          </p:cNvPr>
          <p:cNvGrpSpPr/>
          <p:nvPr/>
        </p:nvGrpSpPr>
        <p:grpSpPr>
          <a:xfrm>
            <a:off x="490006" y="905674"/>
            <a:ext cx="10888049" cy="2230275"/>
            <a:chOff x="586258" y="780547"/>
            <a:chExt cx="10888049" cy="2230275"/>
          </a:xfrm>
        </p:grpSpPr>
        <p:sp>
          <p:nvSpPr>
            <p:cNvPr id="58" name="Arrow: Pentagon 57">
              <a:extLst>
                <a:ext uri="{FF2B5EF4-FFF2-40B4-BE49-F238E27FC236}">
                  <a16:creationId xmlns:a16="http://schemas.microsoft.com/office/drawing/2014/main" id="{F08D96C9-A6B6-4F9E-8D36-E79321520A1D}"/>
                </a:ext>
              </a:extLst>
            </p:cNvPr>
            <p:cNvSpPr/>
            <p:nvPr/>
          </p:nvSpPr>
          <p:spPr>
            <a:xfrm>
              <a:off x="1744798" y="1175292"/>
              <a:ext cx="9729509" cy="1341956"/>
            </a:xfrm>
            <a:prstGeom prst="homePlate">
              <a:avLst/>
            </a:prstGeom>
            <a:solidFill>
              <a:srgbClr val="8BC3C2">
                <a:alpha val="63137"/>
              </a:srgbClr>
            </a:solidFill>
            <a:ln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819FC7-2068-4BA2-8F66-498A372B45F8}"/>
                </a:ext>
              </a:extLst>
            </p:cNvPr>
            <p:cNvSpPr txBox="1"/>
            <p:nvPr/>
          </p:nvSpPr>
          <p:spPr>
            <a:xfrm>
              <a:off x="2732688" y="1067214"/>
              <a:ext cx="8633474" cy="133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spc="-35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การประชุมระดับปลัดกระทรวงการคลังและรองผู้ว่าการธนาคารกลางเอเปค 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16</a:t>
              </a: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 </a:t>
              </a: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Cordia New" panose="020B0304020202020204" pitchFamily="34" charset="-34"/>
                  <a:cs typeface="supermarket" panose="02000000000000000000" pitchFamily="2" charset="0"/>
                </a:rPr>
                <a:t>–</a:t>
              </a: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 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17</a:t>
              </a: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 มีนาคม 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2565</a:t>
              </a: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  ผ่านสื่ออิเล็กทรอนิกส์ </a:t>
              </a:r>
              <a:endParaRPr lang="en-US" sz="2800" dirty="0">
                <a:solidFill>
                  <a:schemeClr val="bg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FF8AD50-2E08-40C5-B353-3C8BB37C3BA5}"/>
                </a:ext>
              </a:extLst>
            </p:cNvPr>
            <p:cNvGrpSpPr/>
            <p:nvPr/>
          </p:nvGrpSpPr>
          <p:grpSpPr>
            <a:xfrm>
              <a:off x="586258" y="780547"/>
              <a:ext cx="1922650" cy="2230275"/>
              <a:chOff x="652472" y="2222924"/>
              <a:chExt cx="2494990" cy="289418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4CF62D1-B6E2-4E55-868D-38BD1E2C6C3F}"/>
                  </a:ext>
                </a:extLst>
              </p:cNvPr>
              <p:cNvGrpSpPr/>
              <p:nvPr/>
            </p:nvGrpSpPr>
            <p:grpSpPr>
              <a:xfrm>
                <a:off x="652472" y="2222924"/>
                <a:ext cx="2494990" cy="2894189"/>
                <a:chOff x="1110502" y="2225676"/>
                <a:chExt cx="2832261" cy="3285423"/>
              </a:xfrm>
            </p:grpSpPr>
            <p:sp>
              <p:nvSpPr>
                <p:cNvPr id="17" name="Trapezoid 16">
                  <a:extLst>
                    <a:ext uri="{FF2B5EF4-FFF2-40B4-BE49-F238E27FC236}">
                      <a16:creationId xmlns:a16="http://schemas.microsoft.com/office/drawing/2014/main" id="{FD940387-F50F-4C45-A62D-33B9BF1DC906}"/>
                    </a:ext>
                  </a:extLst>
                </p:cNvPr>
                <p:cNvSpPr/>
                <p:nvPr/>
              </p:nvSpPr>
              <p:spPr>
                <a:xfrm rot="5400000">
                  <a:off x="2252097" y="3520848"/>
                  <a:ext cx="2494500" cy="705090"/>
                </a:xfrm>
                <a:prstGeom prst="trapezoid">
                  <a:avLst>
                    <a:gd name="adj" fmla="val 63440"/>
                  </a:avLst>
                </a:prstGeom>
                <a:solidFill>
                  <a:srgbClr val="8BC3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Hexagon 9">
                  <a:extLst>
                    <a:ext uri="{FF2B5EF4-FFF2-40B4-BE49-F238E27FC236}">
                      <a16:creationId xmlns:a16="http://schemas.microsoft.com/office/drawing/2014/main" id="{ECDEB86E-B1C1-4969-9FEC-B17A601B1283}"/>
                    </a:ext>
                  </a:extLst>
                </p:cNvPr>
                <p:cNvSpPr/>
                <p:nvPr/>
              </p:nvSpPr>
              <p:spPr>
                <a:xfrm rot="16200000">
                  <a:off x="883921" y="2452257"/>
                  <a:ext cx="3285423" cy="2832261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8BC3C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Trapezoid 15">
                  <a:extLst>
                    <a:ext uri="{FF2B5EF4-FFF2-40B4-BE49-F238E27FC236}">
                      <a16:creationId xmlns:a16="http://schemas.microsoft.com/office/drawing/2014/main" id="{3DBF1CB1-5D0F-4D0D-A3F8-F496DE978CEA}"/>
                    </a:ext>
                  </a:extLst>
                </p:cNvPr>
                <p:cNvSpPr/>
                <p:nvPr/>
              </p:nvSpPr>
              <p:spPr>
                <a:xfrm rot="5400000">
                  <a:off x="2393100" y="3516812"/>
                  <a:ext cx="2348566" cy="705090"/>
                </a:xfrm>
                <a:prstGeom prst="trapezoid">
                  <a:avLst>
                    <a:gd name="adj" fmla="val 63440"/>
                  </a:avLst>
                </a:prstGeom>
                <a:solidFill>
                  <a:srgbClr val="58A8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954A28CF-979A-4FB9-84B4-7434DF243A7F}"/>
                    </a:ext>
                  </a:extLst>
                </p:cNvPr>
                <p:cNvSpPr/>
                <p:nvPr/>
              </p:nvSpPr>
              <p:spPr>
                <a:xfrm rot="16200000">
                  <a:off x="1203537" y="2706949"/>
                  <a:ext cx="2675187" cy="2306196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rgbClr val="8BC3C2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pPr algn="ctr"/>
                  <a:endParaRPr lang="en-US" sz="4000" dirty="0">
                    <a:latin typeface="supermarket" panose="02000000000000000000" pitchFamily="2" charset="0"/>
                    <a:cs typeface="supermarket" panose="02000000000000000000" pitchFamily="2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902603F-BB37-4669-BB5C-E3B55ACE6CDC}"/>
                  </a:ext>
                </a:extLst>
              </p:cNvPr>
              <p:cNvSpPr txBox="1"/>
              <p:nvPr/>
            </p:nvSpPr>
            <p:spPr>
              <a:xfrm>
                <a:off x="823033" y="2893591"/>
                <a:ext cx="21046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supermarket" panose="02000000000000000000" pitchFamily="2" charset="0"/>
                  </a:rPr>
                  <a:t>APEC FCBDM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A02789E-50C7-4CE4-A7E6-EDBD12BC00CA}"/>
              </a:ext>
            </a:extLst>
          </p:cNvPr>
          <p:cNvGrpSpPr/>
          <p:nvPr/>
        </p:nvGrpSpPr>
        <p:grpSpPr>
          <a:xfrm>
            <a:off x="1451548" y="2692868"/>
            <a:ext cx="9448709" cy="2256056"/>
            <a:chOff x="1547800" y="2644743"/>
            <a:chExt cx="9448709" cy="2256056"/>
          </a:xfrm>
        </p:grpSpPr>
        <p:sp>
          <p:nvSpPr>
            <p:cNvPr id="59" name="Arrow: Pentagon 58">
              <a:extLst>
                <a:ext uri="{FF2B5EF4-FFF2-40B4-BE49-F238E27FC236}">
                  <a16:creationId xmlns:a16="http://schemas.microsoft.com/office/drawing/2014/main" id="{7F2ECFE5-E603-454C-8180-F25F1F547CDB}"/>
                </a:ext>
              </a:extLst>
            </p:cNvPr>
            <p:cNvSpPr/>
            <p:nvPr/>
          </p:nvSpPr>
          <p:spPr>
            <a:xfrm>
              <a:off x="1776547" y="3099320"/>
              <a:ext cx="9219962" cy="1341956"/>
            </a:xfrm>
            <a:prstGeom prst="homePlate">
              <a:avLst/>
            </a:prstGeom>
            <a:solidFill>
              <a:srgbClr val="9DC3E6">
                <a:alpha val="74902"/>
              </a:srgbClr>
            </a:solidFill>
            <a:ln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77FF248-1727-4A9E-9327-F6D0419DCBD2}"/>
                </a:ext>
              </a:extLst>
            </p:cNvPr>
            <p:cNvGrpSpPr/>
            <p:nvPr/>
          </p:nvGrpSpPr>
          <p:grpSpPr>
            <a:xfrm>
              <a:off x="1547800" y="2644743"/>
              <a:ext cx="1944876" cy="2256056"/>
              <a:chOff x="4671848" y="2225675"/>
              <a:chExt cx="2494992" cy="289419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9C81F2B-B207-47F0-82C1-002EE08F72BF}"/>
                  </a:ext>
                </a:extLst>
              </p:cNvPr>
              <p:cNvGrpSpPr/>
              <p:nvPr/>
            </p:nvGrpSpPr>
            <p:grpSpPr>
              <a:xfrm>
                <a:off x="4671848" y="2225675"/>
                <a:ext cx="2494992" cy="2894191"/>
                <a:chOff x="4604472" y="2225675"/>
                <a:chExt cx="2832261" cy="3285423"/>
              </a:xfrm>
            </p:grpSpPr>
            <p:sp>
              <p:nvSpPr>
                <p:cNvPr id="11" name="Hexagon 10">
                  <a:extLst>
                    <a:ext uri="{FF2B5EF4-FFF2-40B4-BE49-F238E27FC236}">
                      <a16:creationId xmlns:a16="http://schemas.microsoft.com/office/drawing/2014/main" id="{6175CBA7-19F7-4BB9-B4F3-9690ED2E7CD1}"/>
                    </a:ext>
                  </a:extLst>
                </p:cNvPr>
                <p:cNvSpPr/>
                <p:nvPr/>
              </p:nvSpPr>
              <p:spPr>
                <a:xfrm rot="16200000">
                  <a:off x="4377891" y="2452256"/>
                  <a:ext cx="3285423" cy="2832261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9DC3E6"/>
                  </a:solidFill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3FEF967A-ECCD-4D1E-9DD4-5546E678DA2C}"/>
                    </a:ext>
                  </a:extLst>
                </p:cNvPr>
                <p:cNvGrpSpPr/>
                <p:nvPr/>
              </p:nvGrpSpPr>
              <p:grpSpPr>
                <a:xfrm>
                  <a:off x="6663607" y="2626143"/>
                  <a:ext cx="773126" cy="2494500"/>
                  <a:chOff x="3299202" y="2778543"/>
                  <a:chExt cx="773126" cy="2494500"/>
                </a:xfrm>
              </p:grpSpPr>
              <p:sp>
                <p:nvSpPr>
                  <p:cNvPr id="18" name="Trapezoid 17">
                    <a:extLst>
                      <a:ext uri="{FF2B5EF4-FFF2-40B4-BE49-F238E27FC236}">
                        <a16:creationId xmlns:a16="http://schemas.microsoft.com/office/drawing/2014/main" id="{216AD80F-CB63-40BE-AFD7-431FE7F5692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04497" y="3673248"/>
                    <a:ext cx="2494500" cy="705090"/>
                  </a:xfrm>
                  <a:prstGeom prst="trapezoid">
                    <a:avLst>
                      <a:gd name="adj" fmla="val 63440"/>
                    </a:avLst>
                  </a:prstGeom>
                  <a:solidFill>
                    <a:srgbClr val="9DC3E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Trapezoid 18">
                    <a:extLst>
                      <a:ext uri="{FF2B5EF4-FFF2-40B4-BE49-F238E27FC236}">
                        <a16:creationId xmlns:a16="http://schemas.microsoft.com/office/drawing/2014/main" id="{FA444919-9D69-4279-96D2-7342184DC8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45500" y="3669212"/>
                    <a:ext cx="2348566" cy="705090"/>
                  </a:xfrm>
                  <a:prstGeom prst="trapezoid">
                    <a:avLst>
                      <a:gd name="adj" fmla="val 63440"/>
                    </a:avLst>
                  </a:prstGeom>
                  <a:solidFill>
                    <a:srgbClr val="669BD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4" name="Hexagon 13">
                  <a:extLst>
                    <a:ext uri="{FF2B5EF4-FFF2-40B4-BE49-F238E27FC236}">
                      <a16:creationId xmlns:a16="http://schemas.microsoft.com/office/drawing/2014/main" id="{ECA09E75-E52A-46DA-B43F-5176EA7AA1E3}"/>
                    </a:ext>
                  </a:extLst>
                </p:cNvPr>
                <p:cNvSpPr/>
                <p:nvPr/>
              </p:nvSpPr>
              <p:spPr>
                <a:xfrm rot="16200000">
                  <a:off x="4683010" y="2715288"/>
                  <a:ext cx="2675187" cy="2306196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rgbClr val="9DC3E6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891FB01-7ADA-4ADE-BDF9-0B1F62ABADF3}"/>
                  </a:ext>
                </a:extLst>
              </p:cNvPr>
              <p:cNvSpPr txBox="1"/>
              <p:nvPr/>
            </p:nvSpPr>
            <p:spPr>
              <a:xfrm>
                <a:off x="4854655" y="2874947"/>
                <a:ext cx="2104614" cy="1468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supermarket" panose="02000000000000000000" pitchFamily="2" charset="0"/>
                  </a:rPr>
                  <a:t>APEC SFOM</a:t>
                </a: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9FB907-A736-47B9-8BDE-00D2F98B5F8C}"/>
                </a:ext>
              </a:extLst>
            </p:cNvPr>
            <p:cNvSpPr txBox="1"/>
            <p:nvPr/>
          </p:nvSpPr>
          <p:spPr>
            <a:xfrm>
              <a:off x="3783745" y="3057694"/>
              <a:ext cx="5918520" cy="133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spc="-2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Cordia New" panose="020B0304020202020204" pitchFamily="34" charset="-34"/>
                  <a:cs typeface="supermarket" panose="02000000000000000000" pitchFamily="2" charset="0"/>
                </a:rPr>
                <a:t>การประชุมเจ้าหน้าที่อาวุโสด้านการคลังเอเปค</a:t>
              </a:r>
            </a:p>
            <a:p>
              <a:pPr>
                <a:lnSpc>
                  <a:spcPct val="150000"/>
                </a:lnSpc>
              </a:pP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Cordia New" panose="020B0304020202020204" pitchFamily="34" charset="-34"/>
                  <a:cs typeface="supermarket" panose="02000000000000000000" pitchFamily="2" charset="0"/>
                </a:rPr>
                <a:t>23 – 24 มิถุนายน 2565  ณ จังหวัดขอนแก่น 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F931D97-19CC-4401-9A90-97E8919F7D15}"/>
              </a:ext>
            </a:extLst>
          </p:cNvPr>
          <p:cNvGrpSpPr/>
          <p:nvPr/>
        </p:nvGrpSpPr>
        <p:grpSpPr>
          <a:xfrm>
            <a:off x="448073" y="4501772"/>
            <a:ext cx="11153243" cy="2256059"/>
            <a:chOff x="544325" y="4492147"/>
            <a:chExt cx="11153243" cy="2256059"/>
          </a:xfrm>
        </p:grpSpPr>
        <p:sp>
          <p:nvSpPr>
            <p:cNvPr id="60" name="Arrow: Pentagon 59">
              <a:extLst>
                <a:ext uri="{FF2B5EF4-FFF2-40B4-BE49-F238E27FC236}">
                  <a16:creationId xmlns:a16="http://schemas.microsoft.com/office/drawing/2014/main" id="{AF26236E-6BC0-44C1-A123-1D2E3DE7FE1A}"/>
                </a:ext>
              </a:extLst>
            </p:cNvPr>
            <p:cNvSpPr/>
            <p:nvPr/>
          </p:nvSpPr>
          <p:spPr>
            <a:xfrm>
              <a:off x="1556399" y="4965786"/>
              <a:ext cx="10141169" cy="1341956"/>
            </a:xfrm>
            <a:prstGeom prst="homePlate">
              <a:avLst/>
            </a:prstGeom>
            <a:solidFill>
              <a:srgbClr val="7F9ED7">
                <a:alpha val="76078"/>
              </a:srgbClr>
            </a:solidFill>
            <a:ln>
              <a:solidFill>
                <a:srgbClr val="EAEA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1F9A8E-0B3E-4E5F-AAB7-DD9C00D56C49}"/>
                </a:ext>
              </a:extLst>
            </p:cNvPr>
            <p:cNvGrpSpPr/>
            <p:nvPr/>
          </p:nvGrpSpPr>
          <p:grpSpPr>
            <a:xfrm>
              <a:off x="544325" y="4492147"/>
              <a:ext cx="1944878" cy="2256059"/>
              <a:chOff x="8691222" y="2230682"/>
              <a:chExt cx="2494991" cy="289419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F5AB41A-97DC-44EB-BC9E-FA247262E22D}"/>
                  </a:ext>
                </a:extLst>
              </p:cNvPr>
              <p:cNvGrpSpPr/>
              <p:nvPr/>
            </p:nvGrpSpPr>
            <p:grpSpPr>
              <a:xfrm>
                <a:off x="8691222" y="2230682"/>
                <a:ext cx="2494991" cy="2894190"/>
                <a:chOff x="8098442" y="2225677"/>
                <a:chExt cx="2832261" cy="3285423"/>
              </a:xfrm>
            </p:grpSpPr>
            <p:sp>
              <p:nvSpPr>
                <p:cNvPr id="12" name="Hexagon 11">
                  <a:extLst>
                    <a:ext uri="{FF2B5EF4-FFF2-40B4-BE49-F238E27FC236}">
                      <a16:creationId xmlns:a16="http://schemas.microsoft.com/office/drawing/2014/main" id="{AC04B558-5B29-487A-A6BA-2B6C84E551AB}"/>
                    </a:ext>
                  </a:extLst>
                </p:cNvPr>
                <p:cNvSpPr/>
                <p:nvPr/>
              </p:nvSpPr>
              <p:spPr>
                <a:xfrm rot="16200000">
                  <a:off x="7871861" y="2452258"/>
                  <a:ext cx="3285423" cy="2832261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chemeClr val="bg1"/>
                </a:solidFill>
                <a:ln w="57150">
                  <a:solidFill>
                    <a:srgbClr val="7F9ED7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F58F8328-30F5-4624-9975-2EAC12379DA9}"/>
                    </a:ext>
                  </a:extLst>
                </p:cNvPr>
                <p:cNvGrpSpPr/>
                <p:nvPr/>
              </p:nvGrpSpPr>
              <p:grpSpPr>
                <a:xfrm>
                  <a:off x="10131583" y="2622422"/>
                  <a:ext cx="773126" cy="2494500"/>
                  <a:chOff x="3299202" y="2778543"/>
                  <a:chExt cx="773126" cy="2494500"/>
                </a:xfrm>
              </p:grpSpPr>
              <p:sp>
                <p:nvSpPr>
                  <p:cNvPr id="22" name="Trapezoid 21">
                    <a:extLst>
                      <a:ext uri="{FF2B5EF4-FFF2-40B4-BE49-F238E27FC236}">
                        <a16:creationId xmlns:a16="http://schemas.microsoft.com/office/drawing/2014/main" id="{551FD37E-0C42-4D3F-8044-069028CF3B13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404497" y="3673248"/>
                    <a:ext cx="2494500" cy="705090"/>
                  </a:xfrm>
                  <a:prstGeom prst="trapezoid">
                    <a:avLst>
                      <a:gd name="adj" fmla="val 63440"/>
                    </a:avLst>
                  </a:prstGeom>
                  <a:solidFill>
                    <a:srgbClr val="7F9ED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rapezoid 22">
                    <a:extLst>
                      <a:ext uri="{FF2B5EF4-FFF2-40B4-BE49-F238E27FC236}">
                        <a16:creationId xmlns:a16="http://schemas.microsoft.com/office/drawing/2014/main" id="{DFC7FAB1-8E6E-4A38-8723-13A0C4B9DCC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45500" y="3669212"/>
                    <a:ext cx="2348566" cy="705090"/>
                  </a:xfrm>
                  <a:prstGeom prst="trapezoid">
                    <a:avLst>
                      <a:gd name="adj" fmla="val 63440"/>
                    </a:avLst>
                  </a:prstGeom>
                  <a:solidFill>
                    <a:srgbClr val="507BC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5" name="Hexagon 14">
                  <a:extLst>
                    <a:ext uri="{FF2B5EF4-FFF2-40B4-BE49-F238E27FC236}">
                      <a16:creationId xmlns:a16="http://schemas.microsoft.com/office/drawing/2014/main" id="{09500F21-94A6-4B90-BB82-AD5168C8F27C}"/>
                    </a:ext>
                  </a:extLst>
                </p:cNvPr>
                <p:cNvSpPr/>
                <p:nvPr/>
              </p:nvSpPr>
              <p:spPr>
                <a:xfrm rot="16200000">
                  <a:off x="8176979" y="2715289"/>
                  <a:ext cx="2675187" cy="2306196"/>
                </a:xfrm>
                <a:prstGeom prst="hexagon">
                  <a:avLst>
                    <a:gd name="adj" fmla="val 32038"/>
                    <a:gd name="vf" fmla="val 115470"/>
                  </a:avLst>
                </a:prstGeom>
                <a:solidFill>
                  <a:srgbClr val="7F9ED7"/>
                </a:solidFill>
                <a:ln w="571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170065-721A-435A-A0D3-D454B2D136B1}"/>
                  </a:ext>
                </a:extLst>
              </p:cNvPr>
              <p:cNvSpPr txBox="1"/>
              <p:nvPr/>
            </p:nvSpPr>
            <p:spPr>
              <a:xfrm>
                <a:off x="8875754" y="2929630"/>
                <a:ext cx="2104613" cy="1466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Bahnschrift SemiBold" panose="020B0502040204020203" pitchFamily="34" charset="0"/>
                    <a:cs typeface="supermarket" panose="02000000000000000000" pitchFamily="2" charset="0"/>
                  </a:rPr>
                  <a:t>APEC FMM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4B207C-1552-4F6A-803F-AF256E334D11}"/>
                </a:ext>
              </a:extLst>
            </p:cNvPr>
            <p:cNvSpPr txBox="1"/>
            <p:nvPr/>
          </p:nvSpPr>
          <p:spPr>
            <a:xfrm>
              <a:off x="2729850" y="4900526"/>
              <a:ext cx="7818514" cy="1331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h-TH" sz="2800" spc="-35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การประชุมรัฐมนตรีว่าการกระทรวงการคลังเอเปค ครั้งที่ </a:t>
              </a:r>
              <a:r>
                <a:rPr lang="en-US" sz="2800" spc="-35" dirty="0">
                  <a:solidFill>
                    <a:schemeClr val="bg2">
                      <a:lumMod val="25000"/>
                    </a:schemeClr>
                  </a:solidFill>
                  <a:latin typeface="supermarket" panose="02000000000000000000" pitchFamily="2" charset="0"/>
                  <a:ea typeface="SimSun" panose="02010600030101010101" pitchFamily="2" charset="-122"/>
                  <a:cs typeface="supermarket" panose="02000000000000000000" pitchFamily="2" charset="0"/>
                </a:rPr>
                <a:t>29</a:t>
              </a:r>
              <a:endParaRPr lang="th-TH" sz="2800" spc="-35" dirty="0">
                <a:solidFill>
                  <a:schemeClr val="bg2">
                    <a:lumMod val="25000"/>
                  </a:schemeClr>
                </a:solidFill>
                <a:effectLst/>
                <a:latin typeface="supermarket" panose="02000000000000000000" pitchFamily="2" charset="0"/>
                <a:ea typeface="SimSun" panose="02010600030101010101" pitchFamily="2" charset="-122"/>
                <a:cs typeface="supermarket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th-TH" sz="2800" dirty="0">
                  <a:solidFill>
                    <a:schemeClr val="bg2">
                      <a:lumMod val="25000"/>
                    </a:schemeClr>
                  </a:solidFill>
                  <a:effectLst/>
                  <a:latin typeface="supermarket" panose="02000000000000000000" pitchFamily="2" charset="0"/>
                  <a:ea typeface="Cordia New" panose="020B0304020202020204" pitchFamily="34" charset="-34"/>
                  <a:cs typeface="supermarket" panose="02000000000000000000" pitchFamily="2" charset="0"/>
                </a:rPr>
                <a:t>19 – 21 ตุลาคม 2565  ณ กรุงเทพมหานคร </a:t>
              </a:r>
              <a:endParaRPr lang="en-US" sz="4000" dirty="0">
                <a:solidFill>
                  <a:schemeClr val="bg2">
                    <a:lumMod val="25000"/>
                  </a:schemeClr>
                </a:solidFill>
                <a:latin typeface="supermarket" panose="02000000000000000000" pitchFamily="2" charset="0"/>
                <a:cs typeface="supermarket" panose="02000000000000000000" pitchFamily="2" charset="0"/>
              </a:endParaRPr>
            </a:p>
          </p:txBody>
        </p:sp>
      </p:grpSp>
      <p:pic>
        <p:nvPicPr>
          <p:cNvPr id="1030" name="Picture 6" descr="Calendar Date Google Calendar, PNG, 768x768px, Calendar, Area, Brand,  Calendar Date, Diary Download Free">
            <a:extLst>
              <a:ext uri="{FF2B5EF4-FFF2-40B4-BE49-F238E27FC236}">
                <a16:creationId xmlns:a16="http://schemas.microsoft.com/office/drawing/2014/main" id="{B6B8F71A-0BC0-4548-AD7D-6958C19CA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6745" l="8902" r="90000">
                        <a14:foregroundMark x1="22927" y1="4167" x2="25854" y2="19010"/>
                        <a14:foregroundMark x1="77805" y1="4167" x2="78049" y2="20964"/>
                        <a14:foregroundMark x1="17805" y1="41797" x2="45244" y2="79427"/>
                        <a14:foregroundMark x1="45244" y1="79427" x2="45244" y2="79427"/>
                        <a14:foregroundMark x1="15000" y1="42057" x2="80244" y2="45313"/>
                        <a14:foregroundMark x1="80244" y1="45313" x2="80366" y2="45182"/>
                        <a14:foregroundMark x1="84390" y1="42578" x2="83780" y2="83984"/>
                        <a14:foregroundMark x1="16463" y1="95313" x2="80122" y2="96745"/>
                        <a14:foregroundMark x1="14878" y1="17448" x2="41829" y2="31901"/>
                        <a14:foregroundMark x1="11463" y1="19531" x2="10610" y2="34896"/>
                        <a14:foregroundMark x1="16829" y1="19661" x2="75854" y2="25000"/>
                        <a14:foregroundMark x1="37439" y1="14063" x2="69390" y2="16536"/>
                        <a14:foregroundMark x1="14024" y1="36328" x2="77805" y2="38151"/>
                        <a14:foregroundMark x1="85854" y1="16146" x2="83902" y2="42448"/>
                        <a14:foregroundMark x1="26220" y1="22917" x2="42683" y2="26563"/>
                        <a14:foregroundMark x1="15976" y1="27995" x2="82195" y2="29948"/>
                        <a14:foregroundMark x1="9268" y1="38542" x2="9268" y2="40625"/>
                        <a14:backgroundMark x1="92439" y1="38672" x2="92073" y2="88151"/>
                        <a14:backgroundMark x1="7683" y1="40625" x2="7683" y2="42188"/>
                        <a14:backgroundMark x1="7683" y1="36719" x2="7683" y2="38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648">
            <a:off x="9787932" y="116874"/>
            <a:ext cx="1060869" cy="99348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nhancing class communication skills | Meritorious College">
            <a:extLst>
              <a:ext uri="{FF2B5EF4-FFF2-40B4-BE49-F238E27FC236}">
                <a16:creationId xmlns:a16="http://schemas.microsoft.com/office/drawing/2014/main" id="{98F9F0F1-632F-4F86-B1C5-8848764BF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5000" y1="41875" x2="39917" y2="47125"/>
                        <a14:foregroundMark x1="33667" y1="33500" x2="32750" y2="40125"/>
                        <a14:foregroundMark x1="48000" y1="52250" x2="47250" y2="61750"/>
                        <a14:foregroundMark x1="52417" y1="62750" x2="71083" y2="62750"/>
                        <a14:foregroundMark x1="59417" y1="33125" x2="57833" y2="49000"/>
                        <a14:foregroundMark x1="54250" y1="39250" x2="56500" y2="50625"/>
                        <a14:foregroundMark x1="47167" y1="80375" x2="47333" y2="84750"/>
                        <a14:foregroundMark x1="35750" y1="88500" x2="41000" y2="88500"/>
                        <a14:foregroundMark x1="68709" y1="87905" x2="70083" y2="87875"/>
                        <a14:foregroundMark x1="41000" y1="88500" x2="64521" y2="87995"/>
                        <a14:foregroundMark x1="70083" y1="87875" x2="73917" y2="87875"/>
                        <a14:foregroundMark x1="62417" y1="84250" x2="68833" y2="86625"/>
                        <a14:foregroundMark x1="53917" y1="88125" x2="65250" y2="87250"/>
                        <a14:foregroundMark x1="65250" y1="87250" x2="68500" y2="87500"/>
                        <a14:foregroundMark x1="60167" y1="89125" x2="62750" y2="89000"/>
                        <a14:foregroundMark x1="55083" y1="89000" x2="56500" y2="88750"/>
                        <a14:foregroundMark x1="68250" y1="86875" x2="69583" y2="8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29" y="1285038"/>
            <a:ext cx="2437055" cy="17315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0D3A44A-828D-4DA2-BA48-76C58B2AA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0851" y1="27305" x2="34574" y2="31383"/>
                        <a14:foregroundMark x1="69681" y1="28014" x2="74823" y2="35638"/>
                        <a14:foregroundMark x1="32447" y1="72872" x2="66844" y2="75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129" y="4614139"/>
            <a:ext cx="2288100" cy="228810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7C888BC3-9C45-4857-B7E4-A9C2A1F226AA}"/>
              </a:ext>
            </a:extLst>
          </p:cNvPr>
          <p:cNvGrpSpPr/>
          <p:nvPr/>
        </p:nvGrpSpPr>
        <p:grpSpPr>
          <a:xfrm>
            <a:off x="9249470" y="3000895"/>
            <a:ext cx="2026659" cy="1610671"/>
            <a:chOff x="9316940" y="2999220"/>
            <a:chExt cx="2081901" cy="157725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041" name="Group 1040">
              <a:extLst>
                <a:ext uri="{FF2B5EF4-FFF2-40B4-BE49-F238E27FC236}">
                  <a16:creationId xmlns:a16="http://schemas.microsoft.com/office/drawing/2014/main" id="{ADF01175-14FA-46D6-A6FF-E475E0C2E2A8}"/>
                </a:ext>
              </a:extLst>
            </p:cNvPr>
            <p:cNvGrpSpPr/>
            <p:nvPr/>
          </p:nvGrpSpPr>
          <p:grpSpPr>
            <a:xfrm>
              <a:off x="9316940" y="2999220"/>
              <a:ext cx="2081901" cy="1577257"/>
              <a:chOff x="6263317" y="3067962"/>
              <a:chExt cx="3111894" cy="2357588"/>
            </a:xfrm>
          </p:grpSpPr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6A085A1B-8676-44CB-B8A4-ED47CAA2A72D}"/>
                  </a:ext>
                </a:extLst>
              </p:cNvPr>
              <p:cNvGrpSpPr/>
              <p:nvPr/>
            </p:nvGrpSpPr>
            <p:grpSpPr>
              <a:xfrm>
                <a:off x="6263317" y="3067962"/>
                <a:ext cx="3111894" cy="2357588"/>
                <a:chOff x="6263317" y="3067962"/>
                <a:chExt cx="3111894" cy="2357588"/>
              </a:xfrm>
            </p:grpSpPr>
            <p:sp>
              <p:nvSpPr>
                <p:cNvPr id="1031" name="Oval 1030">
                  <a:extLst>
                    <a:ext uri="{FF2B5EF4-FFF2-40B4-BE49-F238E27FC236}">
                      <a16:creationId xmlns:a16="http://schemas.microsoft.com/office/drawing/2014/main" id="{FB922A5E-0565-4E3C-9AE7-920795E19E43}"/>
                    </a:ext>
                  </a:extLst>
                </p:cNvPr>
                <p:cNvSpPr/>
                <p:nvPr/>
              </p:nvSpPr>
              <p:spPr>
                <a:xfrm>
                  <a:off x="6613049" y="3067962"/>
                  <a:ext cx="2378394" cy="2329663"/>
                </a:xfrm>
                <a:prstGeom prst="ellipse">
                  <a:avLst/>
                </a:prstGeom>
                <a:solidFill>
                  <a:srgbClr val="C2E5F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3" name="Rectangle: Top Corners Rounded 1032">
                  <a:extLst>
                    <a:ext uri="{FF2B5EF4-FFF2-40B4-BE49-F238E27FC236}">
                      <a16:creationId xmlns:a16="http://schemas.microsoft.com/office/drawing/2014/main" id="{9A806344-02A0-479B-9810-584E5D63CB66}"/>
                    </a:ext>
                  </a:extLst>
                </p:cNvPr>
                <p:cNvSpPr/>
                <p:nvPr/>
              </p:nvSpPr>
              <p:spPr>
                <a:xfrm>
                  <a:off x="6263317" y="4791916"/>
                  <a:ext cx="3111894" cy="633634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50705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40" name="Picture 16" descr="Khon Kaen Think Tank : KKTT on Twitter: &amp;quot;#สมาร์ทซิตี้  ไม่ได้หมายถึงแต่ความเจริญล้ำยุค  แต่หมายถึงวิถีชีวิตผู้คนที่ดำเนินไปภายใต้หลักความยั่งยืน  #ขอนแก่นสมาร์ทซิตี้ ไม่ได้หมายถึงแต่ในเขตตัวเมือง  แต่หมายความครอบคลุมไปถึงทุกพื้นที่ของจังหวัดขอนแก่น และคน ...">
                  <a:extLst>
                    <a:ext uri="{FF2B5EF4-FFF2-40B4-BE49-F238E27FC236}">
                      <a16:creationId xmlns:a16="http://schemas.microsoft.com/office/drawing/2014/main" id="{C239E3CA-5980-4342-8BE9-DE212BB737F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10000" b="90000" l="4500" r="94417">
                              <a14:foregroundMark x1="7963" y1="71875" x2="7750" y2="73875"/>
                              <a14:foregroundMark x1="8487" y1="66952" x2="7963" y2="71875"/>
                              <a14:foregroundMark x1="93201" y1="68994" x2="94417" y2="76750"/>
                              <a14:foregroundMark x1="94417" y1="76750" x2="94417" y2="78875"/>
                              <a14:foregroundMark x1="4500" y1="72391" x2="4500" y2="79000"/>
                              <a14:foregroundMark x1="4500" y1="71625" x2="4500" y2="70891"/>
                              <a14:foregroundMark x1="80250" y1="56000" x2="79083" y2="69250"/>
                              <a14:foregroundMark x1="79083" y1="69250" x2="79083" y2="69250"/>
                              <a14:foregroundMark x1="71833" y1="71125" x2="87333" y2="71750"/>
                              <a14:foregroundMark x1="79083" y1="44375" x2="79083" y2="46500"/>
                              <a14:backgroundMark x1="24583" y1="36125" x2="67833" y2="40750"/>
                              <a14:backgroundMark x1="29917" y1="20875" x2="69583" y2="23875"/>
                              <a14:backgroundMark x1="15917" y1="24875" x2="89000" y2="34250"/>
                              <a14:backgroundMark x1="13167" y1="40500" x2="76957" y2="45795"/>
                              <a14:backgroundMark x1="81209" y1="45321" x2="86833" y2="44375"/>
                              <a14:backgroundMark x1="86833" y1="44375" x2="86500" y2="37625"/>
                              <a14:backgroundMark x1="19000" y1="49250" x2="37083" y2="46375"/>
                              <a14:backgroundMark x1="20250" y1="59375" x2="53833" y2="44875"/>
                              <a14:backgroundMark x1="62917" y1="43625" x2="64417" y2="57500"/>
                              <a14:backgroundMark x1="84833" y1="43000" x2="89833" y2="54000"/>
                              <a14:backgroundMark x1="81500" y1="44750" x2="84500" y2="55625"/>
                              <a14:backgroundMark x1="91917" y1="57375" x2="92917" y2="65625"/>
                              <a14:backgroundMark x1="93917" y1="66250" x2="94417" y2="68375"/>
                              <a14:backgroundMark x1="92417" y1="71625" x2="92417" y2="71500"/>
                              <a14:backgroundMark x1="92417" y1="66375" x2="92417" y2="66375"/>
                              <a14:backgroundMark x1="92917" y1="65250" x2="92833" y2="67625"/>
                              <a14:backgroundMark x1="68833" y1="44750" x2="68417" y2="58250"/>
                              <a14:backgroundMark x1="17667" y1="43625" x2="17667" y2="53625"/>
                              <a14:backgroundMark x1="7417" y1="62625" x2="8917" y2="54625"/>
                              <a14:backgroundMark x1="9167" y1="58625" x2="9083" y2="63000"/>
                              <a14:backgroundMark x1="4417" y1="72000" x2="4417" y2="70500"/>
                              <a14:backgroundMark x1="8583" y1="64875" x2="9667" y2="63750"/>
                              <a14:backgroundMark x1="43667" y1="55250" x2="42833" y2="63625"/>
                              <a14:backgroundMark x1="53500" y1="66750" x2="57583" y2="66750"/>
                              <a14:backgroundMark x1="48583" y1="70625" x2="58083" y2="70625"/>
                              <a14:backgroundMark x1="8583" y1="63625" x2="9083" y2="63250"/>
                              <a14:backgroundMark x1="6333" y1="71875" x2="6333" y2="71875"/>
                              <a14:backgroundMark x1="6583" y1="71875" x2="6583" y2="71875"/>
                              <a14:backgroundMark x1="76167" y1="60250" x2="76167" y2="60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1782"/>
                <a:stretch/>
              </p:blipFill>
              <p:spPr bwMode="auto">
                <a:xfrm>
                  <a:off x="6420297" y="3968133"/>
                  <a:ext cx="2838549" cy="128393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039" name="TextBox 1038">
                <a:extLst>
                  <a:ext uri="{FF2B5EF4-FFF2-40B4-BE49-F238E27FC236}">
                    <a16:creationId xmlns:a16="http://schemas.microsoft.com/office/drawing/2014/main" id="{E32CDD4A-2FEC-43DD-8429-D74505734290}"/>
                  </a:ext>
                </a:extLst>
              </p:cNvPr>
              <p:cNvSpPr txBox="1"/>
              <p:nvPr/>
            </p:nvSpPr>
            <p:spPr>
              <a:xfrm>
                <a:off x="7174669" y="4908695"/>
                <a:ext cx="1443792" cy="391038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  <a:latin typeface="Bahnschrift Light" panose="020B0502040204020203" pitchFamily="34" charset="0"/>
                    <a:cs typeface="supermarket" panose="02000000000000000000" pitchFamily="2" charset="0"/>
                  </a:rPr>
                  <a:t>KHONKAN</a:t>
                </a:r>
              </a:p>
            </p:txBody>
          </p:sp>
        </p:grpSp>
        <p:sp>
          <p:nvSpPr>
            <p:cNvPr id="1042" name="Cloud 1041">
              <a:extLst>
                <a:ext uri="{FF2B5EF4-FFF2-40B4-BE49-F238E27FC236}">
                  <a16:creationId xmlns:a16="http://schemas.microsoft.com/office/drawing/2014/main" id="{A2ACC2D3-C325-4ABC-AD5E-90AD9D709EC6}"/>
                </a:ext>
              </a:extLst>
            </p:cNvPr>
            <p:cNvSpPr/>
            <p:nvPr/>
          </p:nvSpPr>
          <p:spPr>
            <a:xfrm>
              <a:off x="9526993" y="3419012"/>
              <a:ext cx="324263" cy="21600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loud 83">
              <a:extLst>
                <a:ext uri="{FF2B5EF4-FFF2-40B4-BE49-F238E27FC236}">
                  <a16:creationId xmlns:a16="http://schemas.microsoft.com/office/drawing/2014/main" id="{1C5123B8-DF3A-4306-9AEC-BE7833D9314E}"/>
                </a:ext>
              </a:extLst>
            </p:cNvPr>
            <p:cNvSpPr/>
            <p:nvPr/>
          </p:nvSpPr>
          <p:spPr>
            <a:xfrm>
              <a:off x="10715026" y="3306986"/>
              <a:ext cx="347911" cy="187176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Oval 1042">
              <a:extLst>
                <a:ext uri="{FF2B5EF4-FFF2-40B4-BE49-F238E27FC236}">
                  <a16:creationId xmlns:a16="http://schemas.microsoft.com/office/drawing/2014/main" id="{34120C8B-E889-47EB-B49F-69B393EA4CD9}"/>
                </a:ext>
              </a:extLst>
            </p:cNvPr>
            <p:cNvSpPr/>
            <p:nvPr/>
          </p:nvSpPr>
          <p:spPr>
            <a:xfrm>
              <a:off x="10125860" y="3222301"/>
              <a:ext cx="347912" cy="329058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118340"/>
      </p:ext>
    </p:extLst>
  </p:cSld>
  <p:clrMapOvr>
    <a:masterClrMapping/>
  </p:clrMapOvr>
  <p:transition spd="slow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264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Bahnschrift Light</vt:lpstr>
      <vt:lpstr>Bahnschrift SemiBold</vt:lpstr>
      <vt:lpstr>Calibri</vt:lpstr>
      <vt:lpstr>Calibri Light</vt:lpstr>
      <vt:lpstr>supermarket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rachaya kaolawanich</dc:creator>
  <cp:lastModifiedBy>rachaya kaolawanich</cp:lastModifiedBy>
  <cp:revision>5</cp:revision>
  <dcterms:created xsi:type="dcterms:W3CDTF">2022-02-20T09:13:09Z</dcterms:created>
  <dcterms:modified xsi:type="dcterms:W3CDTF">2022-02-20T13:06:14Z</dcterms:modified>
</cp:coreProperties>
</file>