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FF33CC"/>
    <a:srgbClr val="FF66CC"/>
    <a:srgbClr val="FF99CC"/>
    <a:srgbClr val="00FF99"/>
    <a:srgbClr val="ACF6AE"/>
    <a:srgbClr val="E9FD6F"/>
    <a:srgbClr val="FFFD8D"/>
    <a:srgbClr val="FDFD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5" autoAdjust="0"/>
    <p:restoredTop sz="95204" autoAdjust="0"/>
  </p:normalViewPr>
  <p:slideViewPr>
    <p:cSldViewPr>
      <p:cViewPr>
        <p:scale>
          <a:sx n="125" d="100"/>
          <a:sy n="125" d="100"/>
        </p:scale>
        <p:origin x="-154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523A1-3C99-4950-AD02-4BE2CCD11B86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ECBCF-8129-43E1-ACF9-97B1D80C3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81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3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4A99C-76CE-4C13-ABE5-ECB416FD43CB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2" y="4690827"/>
            <a:ext cx="5438775" cy="4442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485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485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95103-6C5B-4A9A-B32A-0981D12E1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1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95103-6C5B-4A9A-B32A-0981D12E106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5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217B2-FA3B-485D-9236-6C44325D1B15}" type="datetime1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F4D75-77EB-4E78-95BE-6F6368C01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4EB6F-78EF-404F-A6A8-01B57EC78DF2}" type="datetime1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AE643-C919-4223-BCAF-9EA215582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BE8CA-4596-4370-9229-8AE1F6062480}" type="datetime1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BAEDD-DFB0-42C0-A446-CAF40826F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9A25E-35F5-4903-8BE4-84CAFC6B4269}" type="datetime1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14431-5A84-44C3-B8B9-8C708B7F3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8EA2C-A984-4F1E-944F-346645274F15}" type="datetime1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2F675-0A7C-4909-960A-3BABB8E53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0FF86-722B-451C-9A86-C3DB9E23FC46}" type="datetime1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76301-0765-4273-AE78-E97961AC8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DE1B0-94DB-41B2-8073-42D8667B93C3}" type="datetime1">
              <a:rPr lang="en-US" smtClean="0"/>
              <a:t>6/28/2016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EED44-3C5E-47AB-96EE-5E6141ED9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E6FA8-A916-447C-B5C2-E008A4F011FA}" type="datetime1">
              <a:rPr lang="en-US" smtClean="0"/>
              <a:t>6/28/2016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ABB5C-9EF0-4A4B-8B19-2CC9A7433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6CC12-DC83-4B38-B5E2-E033D1EB3614}" type="datetime1">
              <a:rPr lang="en-US" smtClean="0"/>
              <a:t>6/28/2016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1CB31-A3C4-4261-B6C0-8F14AFAE7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B43A6-C59B-413D-8F9B-85D51D85ADB2}" type="datetime1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B5187-1382-434B-83F2-74EF2F253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A362A-75F5-49DB-B298-8E7AE6BAE0B2}" type="datetime1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B34F3-3992-4466-987F-6EB12A5F9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F266C5-3609-4F5D-8BDE-06BA7B228659}" type="datetime1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D71083-682B-4F5C-B5AF-AB8AE9E06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94088" y="46166"/>
            <a:ext cx="6102248" cy="800219"/>
          </a:xfrm>
          <a:prstGeom prst="rect">
            <a:avLst/>
          </a:prstGeom>
          <a:noFill/>
        </p:spPr>
        <p:txBody>
          <a:bodyPr wrap="square" tIns="0" bIns="0" rtlCol="0" anchor="ctr" anchorCtr="0">
            <a:spAutoFit/>
          </a:bodyPr>
          <a:lstStyle/>
          <a:p>
            <a:pPr algn="ctr"/>
            <a:r>
              <a:rPr lang="th-TH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โครงการสินเชื่อดอกเบี้ยต่ำเพื่อปรับเปลี่ยน</a:t>
            </a:r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เครื่องจักร</a:t>
            </a:r>
            <a:b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</a:br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เพิ่มประสิทธิภาพการผลิต </a:t>
            </a:r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สำหรับ</a:t>
            </a:r>
            <a:r>
              <a:rPr lang="th-TH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ผู้ประกอบ</a:t>
            </a:r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กิจการ </a:t>
            </a:r>
            <a:r>
              <a:rPr 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SMEs</a:t>
            </a:r>
            <a:endParaRPr lang="en-US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0" name="Rounded Rectangle 39"/>
          <p:cNvSpPr/>
          <p:nvPr/>
        </p:nvSpPr>
        <p:spPr>
          <a:xfrm flipH="1">
            <a:off x="30853" y="2609062"/>
            <a:ext cx="4528892" cy="1797471"/>
          </a:xfrm>
          <a:prstGeom prst="roundRect">
            <a:avLst>
              <a:gd name="adj" fmla="val 8335"/>
            </a:avLst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40000">
                <a:schemeClr val="bg1">
                  <a:lumMod val="85000"/>
                </a:schemeClr>
              </a:gs>
              <a:gs pos="60000">
                <a:schemeClr val="bg1">
                  <a:lumMod val="85000"/>
                </a:schemeClr>
              </a:gs>
              <a:gs pos="99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indent="1487488"/>
            <a: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</a:t>
            </a: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สินเชื่อระยะยาว (</a:t>
            </a:r>
            <a:r>
              <a:rPr lang="en-US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L/T) </a:t>
            </a:r>
            <a:br>
              <a:rPr lang="en-US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เพื่อการลงทุน หรือการต่อเติมเปลี่ยนแปลง</a:t>
            </a:r>
            <a:b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ขยายออก หรือทำให้ดีขึ้น ซึ่งทรัพย์สินที่</a:t>
            </a:r>
            <a: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เกี่ยวเนื่อง</a:t>
            </a:r>
            <a:b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กับ</a:t>
            </a: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กิจการ แต่ไม่ใช่เป็นการซ่อมแซมให้คงสภาพเดิม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4592143" y="4224365"/>
            <a:ext cx="4510141" cy="1292867"/>
          </a:xfrm>
          <a:prstGeom prst="roundRect">
            <a:avLst>
              <a:gd name="adj" fmla="val 11238"/>
            </a:avLst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40000">
                <a:schemeClr val="bg1">
                  <a:lumMod val="85000"/>
                </a:schemeClr>
              </a:gs>
              <a:gs pos="60000">
                <a:schemeClr val="bg1">
                  <a:lumMod val="85000"/>
                </a:schemeClr>
              </a:gs>
              <a:gs pos="99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914400"/>
            <a:r>
              <a:rPr lang="th-TH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รับคำขอสินเชื่อถึงวันที่</a:t>
            </a:r>
            <a:r>
              <a:rPr lang="en-US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31 </a:t>
            </a:r>
            <a:r>
              <a:rPr lang="th-TH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ธ.ค. 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59</a:t>
            </a:r>
          </a:p>
          <a:p>
            <a:pPr marL="914400"/>
            <a:r>
              <a:rPr lang="th-TH" sz="2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th-TH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จนกว่าวงเงินจะถูกจัดสรรหมด</a:t>
            </a:r>
            <a:br>
              <a:rPr lang="th-TH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แล้วแต่อย่างใดอย่างหนึ่งถึงก่อน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4592143" y="3404387"/>
            <a:ext cx="4510141" cy="666783"/>
          </a:xfrm>
          <a:prstGeom prst="roundRect">
            <a:avLst>
              <a:gd name="adj" fmla="val 21166"/>
            </a:avLst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40000">
                <a:schemeClr val="bg1">
                  <a:lumMod val="85000"/>
                </a:schemeClr>
              </a:gs>
              <a:gs pos="60000">
                <a:schemeClr val="bg1">
                  <a:lumMod val="85000"/>
                </a:schemeClr>
              </a:gs>
              <a:gs pos="99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indent="914400"/>
            <a:r>
              <a:rPr lang="th-TH" sz="2600" b="1" spc="-5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ระยะเวลาให้สินเชื่อ</a:t>
            </a:r>
            <a:r>
              <a:rPr lang="th-TH" sz="2600" b="1" spc="-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ไม่เกิน </a:t>
            </a:r>
            <a:r>
              <a:rPr lang="en-US" sz="2600" b="1" spc="-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2600" b="1" spc="-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ปี</a:t>
            </a:r>
            <a:endParaRPr lang="en-US" sz="2600" b="1" spc="-5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2" name="Picture 2" descr="D:\Copy\SFIs 1\บสย\flow ค้ำประกัน บสย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49" t="38529" r="2891" b="37255"/>
          <a:stretch/>
        </p:blipFill>
        <p:spPr bwMode="auto">
          <a:xfrm>
            <a:off x="3650557" y="1145207"/>
            <a:ext cx="1518156" cy="11910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8" name="Group 21"/>
          <p:cNvGrpSpPr/>
          <p:nvPr/>
        </p:nvGrpSpPr>
        <p:grpSpPr>
          <a:xfrm>
            <a:off x="360522" y="1145207"/>
            <a:ext cx="1213519" cy="1185260"/>
            <a:chOff x="3841854" y="920296"/>
            <a:chExt cx="1714512" cy="2005810"/>
          </a:xfrm>
        </p:grpSpPr>
        <p:sp>
          <p:nvSpPr>
            <p:cNvPr id="32" name="Rectangle 31"/>
            <p:cNvSpPr/>
            <p:nvPr/>
          </p:nvSpPr>
          <p:spPr>
            <a:xfrm>
              <a:off x="3841854" y="920296"/>
              <a:ext cx="1714512" cy="2005810"/>
            </a:xfrm>
            <a:prstGeom prst="rect">
              <a:avLst/>
            </a:prstGeom>
            <a:solidFill>
              <a:schemeClr val="bg1"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pic>
          <p:nvPicPr>
            <p:cNvPr id="33" name="Picture 5" descr="newlogo_apr15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29058" y="1000108"/>
              <a:ext cx="1571636" cy="183992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sp>
        <p:nvSpPr>
          <p:cNvPr id="2" name="Right Arrow 1"/>
          <p:cNvSpPr/>
          <p:nvPr/>
        </p:nvSpPr>
        <p:spPr>
          <a:xfrm>
            <a:off x="1735845" y="1143932"/>
            <a:ext cx="1794079" cy="1224695"/>
          </a:xfrm>
          <a:prstGeom prst="rightArrow">
            <a:avLst>
              <a:gd name="adj1" fmla="val 100000"/>
              <a:gd name="adj2" fmla="val 32646"/>
            </a:avLst>
          </a:prstGeom>
          <a:gradFill>
            <a:gsLst>
              <a:gs pos="0">
                <a:srgbClr val="FFCCFF"/>
              </a:gs>
              <a:gs pos="39999">
                <a:srgbClr val="FFCCFF"/>
              </a:gs>
              <a:gs pos="71000">
                <a:srgbClr val="FFCCFF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ให้สินเชื่อ</a:t>
            </a:r>
            <a:r>
              <a:rPr lang="en-US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อัตราดอกเบี้ย</a:t>
            </a:r>
            <a:b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0.1%</a:t>
            </a:r>
            <a:endParaRPr lang="th-TH" sz="2800" b="1" dirty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5374062" y="1141295"/>
            <a:ext cx="1722010" cy="1189380"/>
          </a:xfrm>
          <a:prstGeom prst="rightArrow">
            <a:avLst>
              <a:gd name="adj1" fmla="val 100000"/>
              <a:gd name="adj2" fmla="val 26184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9999">
                <a:schemeClr val="accent5">
                  <a:lumMod val="40000"/>
                  <a:lumOff val="60000"/>
                </a:schemeClr>
              </a:gs>
              <a:gs pos="71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ให้สินเชื่อ</a:t>
            </a:r>
            <a:r>
              <a:rPr lang="en-US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อัตราดอกเบี้ย</a:t>
            </a:r>
            <a:b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%</a:t>
            </a:r>
          </a:p>
        </p:txBody>
      </p:sp>
      <p:pic>
        <p:nvPicPr>
          <p:cNvPr id="1028" name="Picture 4" descr="C:\Users\Dell\Desktop\icon-sme-300x30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721" y="1141295"/>
            <a:ext cx="1167981" cy="11679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ell\Desktop\2000px-Icon-gears2_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124" y="2757536"/>
            <a:ext cx="875665" cy="708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Dell\Desktop\Calendar-ic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659" y="3374530"/>
            <a:ext cx="829584" cy="72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4592143" y="2608279"/>
            <a:ext cx="4510141" cy="680390"/>
          </a:xfrm>
          <a:prstGeom prst="roundRect">
            <a:avLst>
              <a:gd name="adj" fmla="val 21166"/>
            </a:avLst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40000">
                <a:schemeClr val="bg1">
                  <a:lumMod val="85000"/>
                </a:schemeClr>
              </a:gs>
              <a:gs pos="60000">
                <a:schemeClr val="bg1">
                  <a:lumMod val="85000"/>
                </a:schemeClr>
              </a:gs>
              <a:gs pos="99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indent="914400"/>
            <a:r>
              <a:rPr lang="th-TH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วงเงินโครงการ</a:t>
            </a:r>
            <a:r>
              <a:rPr lang="en-US" sz="2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30,000 </a:t>
            </a:r>
            <a:r>
              <a:rPr lang="th-TH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ล้านบาท</a:t>
            </a:r>
            <a:endParaRPr lang="en-US" sz="2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4" name="Rounded Rectangle 43"/>
          <p:cNvSpPr/>
          <p:nvPr/>
        </p:nvSpPr>
        <p:spPr>
          <a:xfrm flipH="1">
            <a:off x="30853" y="4482690"/>
            <a:ext cx="4541147" cy="1865227"/>
          </a:xfrm>
          <a:prstGeom prst="roundRect">
            <a:avLst>
              <a:gd name="adj" fmla="val 8083"/>
            </a:avLst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40000">
                <a:schemeClr val="bg1">
                  <a:lumMod val="85000"/>
                </a:schemeClr>
              </a:gs>
              <a:gs pos="60000">
                <a:schemeClr val="bg1">
                  <a:lumMod val="85000"/>
                </a:schemeClr>
              </a:gs>
              <a:gs pos="99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indent="1487488"/>
            <a: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</a:t>
            </a: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ประกอบกิจการ </a:t>
            </a:r>
            <a:r>
              <a:rPr lang="en-US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SMEs </a:t>
            </a:r>
            <a: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ตามนิยาม</a:t>
            </a:r>
            <a:b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spc="-30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</a:t>
            </a: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กระทรวงอุตสาหกรรม โดยเป็นนิติบุคคล</a:t>
            </a:r>
            <a:b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จดทะเบียนในประเทศ ซึ่งมีบุคคลสัญชาติไทย</a:t>
            </a:r>
            <a:b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b="1" spc="-3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ถือหุ้นเกินกว่าร้อยละ 50 ของทุนจดทะเบียน </a:t>
            </a:r>
            <a:endParaRPr lang="th-TH" sz="2800" b="1" spc="-3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035" name="Picture 11" descr="C:\Users\Dell\Desktop\brown-man-ico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948" y="5115578"/>
            <a:ext cx="955621" cy="955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http://d36i7n8b31keyf.cloudfront.net/web/wp-content/uploads/2015/10/%E0%B9%82%E0%B8%A5%E0%B9%82%E0%B8%81%E0%B9%89%E0%B8%81%E0%B8%A3%E0%B8%B0%E0%B8%97%E0%B8%A3%E0%B8%A7%E0%B8%87%E0%B8%81%E0%B8%B2%E0%B8%A3%E0%B8%84%E0%B8%A5%E0%B8%B1%E0%B8%87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055" y="5597524"/>
            <a:ext cx="1040561" cy="7125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3" descr="D:\Dropbox\SFIs 1\ICON\logo bank\GSB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451" y="5607692"/>
            <a:ext cx="1823938" cy="7023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C:\Users\Dell\Desktop\money-icon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269" y="2658262"/>
            <a:ext cx="894340" cy="59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0853" y="2670534"/>
            <a:ext cx="1533542" cy="470433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spc="-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</a:t>
            </a:r>
            <a:endParaRPr lang="en-US" sz="2800" dirty="0"/>
          </a:p>
        </p:txBody>
      </p:sp>
      <p:pic>
        <p:nvPicPr>
          <p:cNvPr id="1030" name="Picture 6" descr="https://cdn2.iconfinder.com/data/icons/business-20/512/stopwatch_time_timer_clock_watch__chronometer-512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674" y="4278611"/>
            <a:ext cx="754027" cy="75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34866" y="4516328"/>
            <a:ext cx="1551820" cy="49025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spc="-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49362" y="2193241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ห้าม </a:t>
            </a:r>
            <a:r>
              <a:rPr lang="en-US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Refinance)</a:t>
            </a:r>
            <a:endParaRPr lang="th-TH" sz="20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9575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4909</TotalTime>
  <Words>58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ACER</cp:lastModifiedBy>
  <cp:revision>323</cp:revision>
  <cp:lastPrinted>2016-06-27T03:57:02Z</cp:lastPrinted>
  <dcterms:created xsi:type="dcterms:W3CDTF">2013-07-12T08:46:54Z</dcterms:created>
  <dcterms:modified xsi:type="dcterms:W3CDTF">2016-06-28T10:08:23Z</dcterms:modified>
</cp:coreProperties>
</file>