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02" r:id="rId2"/>
  </p:sldIdLst>
  <p:sldSz cx="9144000" cy="6858000" type="screen4x3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2E75B6"/>
    <a:srgbClr val="97AC6F"/>
    <a:srgbClr val="FFA500"/>
    <a:srgbClr val="FFDE7C"/>
    <a:srgbClr val="FF9999"/>
    <a:srgbClr val="A9D18E"/>
    <a:srgbClr val="B7D6A3"/>
    <a:srgbClr val="C9DE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99" autoAdjust="0"/>
    <p:restoredTop sz="94006" autoAdjust="0"/>
  </p:normalViewPr>
  <p:slideViewPr>
    <p:cSldViewPr snapToGrid="0">
      <p:cViewPr>
        <p:scale>
          <a:sx n="50" d="100"/>
          <a:sy n="50" d="100"/>
        </p:scale>
        <p:origin x="898" y="37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4"/>
            <a:ext cx="2947088" cy="498555"/>
          </a:xfrm>
          <a:prstGeom prst="rect">
            <a:avLst/>
          </a:prstGeom>
        </p:spPr>
        <p:txBody>
          <a:bodyPr vert="horz" lIns="91724" tIns="45863" rIns="91724" bIns="4586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587" y="4"/>
            <a:ext cx="2947088" cy="498555"/>
          </a:xfrm>
          <a:prstGeom prst="rect">
            <a:avLst/>
          </a:prstGeom>
        </p:spPr>
        <p:txBody>
          <a:bodyPr vert="horz" lIns="91724" tIns="45863" rIns="91724" bIns="45863" rtlCol="0"/>
          <a:lstStyle>
            <a:lvl1pPr algn="r">
              <a:defRPr sz="1200"/>
            </a:lvl1pPr>
          </a:lstStyle>
          <a:p>
            <a:fld id="{E2FC5B28-681B-4C98-95B1-807E454224C3}" type="datetimeFigureOut">
              <a:rPr lang="en-US" smtClean="0"/>
              <a:t>6/28/2017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5637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24" tIns="45863" rIns="91724" bIns="4586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609" y="4779144"/>
            <a:ext cx="5440046" cy="3909050"/>
          </a:xfrm>
          <a:prstGeom prst="rect">
            <a:avLst/>
          </a:prstGeom>
        </p:spPr>
        <p:txBody>
          <a:bodyPr vert="horz" lIns="91724" tIns="45863" rIns="91724" bIns="4586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262"/>
            <a:ext cx="2947088" cy="498555"/>
          </a:xfrm>
          <a:prstGeom prst="rect">
            <a:avLst/>
          </a:prstGeom>
        </p:spPr>
        <p:txBody>
          <a:bodyPr vert="horz" lIns="91724" tIns="45863" rIns="91724" bIns="4586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587" y="9431262"/>
            <a:ext cx="2947088" cy="498555"/>
          </a:xfrm>
          <a:prstGeom prst="rect">
            <a:avLst/>
          </a:prstGeom>
        </p:spPr>
        <p:txBody>
          <a:bodyPr vert="horz" lIns="91724" tIns="45863" rIns="91724" bIns="45863" rtlCol="0" anchor="b"/>
          <a:lstStyle>
            <a:lvl1pPr algn="r">
              <a:defRPr sz="1200"/>
            </a:lvl1pPr>
          </a:lstStyle>
          <a:p>
            <a:fld id="{47A07693-2DDB-4AB7-9D6C-096D4FC35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508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542A0-52CA-4C34-9E1E-1E0995E19A10}" type="datetimeFigureOut">
              <a:rPr lang="th-TH" smtClean="0"/>
              <a:t>28/06/60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3E07A-112D-43E5-9433-9FF0D91D32C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04376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542A0-52CA-4C34-9E1E-1E0995E19A10}" type="datetimeFigureOut">
              <a:rPr lang="th-TH" smtClean="0"/>
              <a:t>28/06/60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3E07A-112D-43E5-9433-9FF0D91D32C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87327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542A0-52CA-4C34-9E1E-1E0995E19A10}" type="datetimeFigureOut">
              <a:rPr lang="th-TH" smtClean="0"/>
              <a:t>28/06/60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3E07A-112D-43E5-9433-9FF0D91D32C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0752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542A0-52CA-4C34-9E1E-1E0995E19A10}" type="datetimeFigureOut">
              <a:rPr lang="th-TH" smtClean="0"/>
              <a:t>28/06/60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3E07A-112D-43E5-9433-9FF0D91D32C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2662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542A0-52CA-4C34-9E1E-1E0995E19A10}" type="datetimeFigureOut">
              <a:rPr lang="th-TH" smtClean="0"/>
              <a:t>28/06/60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3E07A-112D-43E5-9433-9FF0D91D32C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00519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542A0-52CA-4C34-9E1E-1E0995E19A10}" type="datetimeFigureOut">
              <a:rPr lang="th-TH" smtClean="0"/>
              <a:t>28/06/60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3E07A-112D-43E5-9433-9FF0D91D32C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92531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542A0-52CA-4C34-9E1E-1E0995E19A10}" type="datetimeFigureOut">
              <a:rPr lang="th-TH" smtClean="0"/>
              <a:t>28/06/60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3E07A-112D-43E5-9433-9FF0D91D32C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00060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542A0-52CA-4C34-9E1E-1E0995E19A10}" type="datetimeFigureOut">
              <a:rPr lang="th-TH" smtClean="0"/>
              <a:t>28/06/60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3E07A-112D-43E5-9433-9FF0D91D32C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01212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542A0-52CA-4C34-9E1E-1E0995E19A10}" type="datetimeFigureOut">
              <a:rPr lang="th-TH" smtClean="0"/>
              <a:t>28/06/60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3E07A-112D-43E5-9433-9FF0D91D32C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75436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542A0-52CA-4C34-9E1E-1E0995E19A10}" type="datetimeFigureOut">
              <a:rPr lang="th-TH" smtClean="0"/>
              <a:t>28/06/60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3E07A-112D-43E5-9433-9FF0D91D32C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80679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542A0-52CA-4C34-9E1E-1E0995E19A10}" type="datetimeFigureOut">
              <a:rPr lang="th-TH" smtClean="0"/>
              <a:t>28/06/60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3E07A-112D-43E5-9433-9FF0D91D32C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96603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542A0-52CA-4C34-9E1E-1E0995E19A10}" type="datetimeFigureOut">
              <a:rPr lang="th-TH" smtClean="0"/>
              <a:t>28/06/60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93E07A-112D-43E5-9433-9FF0D91D32C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61004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hyperlink" Target="http://www.epayment.go.th/" TargetMode="External"/><Relationship Id="rId18" Type="http://schemas.openxmlformats.org/officeDocument/2006/relationships/image" Target="../media/image15.png"/><Relationship Id="rId3" Type="http://schemas.openxmlformats.org/officeDocument/2006/relationships/image" Target="../media/image2.png"/><Relationship Id="rId21" Type="http://schemas.openxmlformats.org/officeDocument/2006/relationships/image" Target="../media/image18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17" Type="http://schemas.openxmlformats.org/officeDocument/2006/relationships/image" Target="../media/image14.png"/><Relationship Id="rId25" Type="http://schemas.openxmlformats.org/officeDocument/2006/relationships/image" Target="../media/image22.png"/><Relationship Id="rId2" Type="http://schemas.openxmlformats.org/officeDocument/2006/relationships/image" Target="../media/image1.png"/><Relationship Id="rId16" Type="http://schemas.openxmlformats.org/officeDocument/2006/relationships/image" Target="../media/image13.gif"/><Relationship Id="rId20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9.png"/><Relationship Id="rId24" Type="http://schemas.openxmlformats.org/officeDocument/2006/relationships/image" Target="../media/image21.png"/><Relationship Id="rId5" Type="http://schemas.openxmlformats.org/officeDocument/2006/relationships/image" Target="../media/image4.png"/><Relationship Id="rId15" Type="http://schemas.openxmlformats.org/officeDocument/2006/relationships/image" Target="../media/image12.jpeg"/><Relationship Id="rId23" Type="http://schemas.openxmlformats.org/officeDocument/2006/relationships/image" Target="../media/image20.png"/><Relationship Id="rId10" Type="http://schemas.openxmlformats.org/officeDocument/2006/relationships/image" Target="../media/image8.png"/><Relationship Id="rId19" Type="http://schemas.openxmlformats.org/officeDocument/2006/relationships/image" Target="../media/image16.png"/><Relationship Id="rId4" Type="http://schemas.openxmlformats.org/officeDocument/2006/relationships/image" Target="../media/image3.png"/><Relationship Id="rId9" Type="http://schemas.openxmlformats.org/officeDocument/2006/relationships/hyperlink" Target="http://www.google.co.th/url?url=http://www.greenplacebkk.com/?page_id=7&amp;rct=j&amp;frm=1&amp;q=&amp;esrc=s&amp;sa=U&amp;ved=0ahUKEwiFxaP44rrNAhVKrY8KHbsnDcgQwW4IHTAE&amp;usg=AFQjCNFhnJ3HTR164buLGJjOypE003XTLA" TargetMode="External"/><Relationship Id="rId14" Type="http://schemas.openxmlformats.org/officeDocument/2006/relationships/image" Target="../media/image11.png"/><Relationship Id="rId22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69198" y="1036320"/>
            <a:ext cx="9002498" cy="5761612"/>
          </a:xfrm>
          <a:prstGeom prst="rect">
            <a:avLst/>
          </a:prstGeom>
          <a:pattFill prst="dkHorz">
            <a:fgClr>
              <a:schemeClr val="accent1">
                <a:lumMod val="20000"/>
                <a:lumOff val="8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pic>
        <p:nvPicPr>
          <p:cNvPr id="147" name="Picture 146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2053" y="1912567"/>
            <a:ext cx="3470119" cy="4147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7734" y="177323"/>
            <a:ext cx="909156" cy="727325"/>
          </a:xfrm>
          <a:prstGeom prst="rect">
            <a:avLst/>
          </a:prstGeom>
        </p:spPr>
      </p:pic>
      <p:sp>
        <p:nvSpPr>
          <p:cNvPr id="74" name="TextBox 73"/>
          <p:cNvSpPr txBox="1"/>
          <p:nvPr/>
        </p:nvSpPr>
        <p:spPr>
          <a:xfrm>
            <a:off x="981256" y="1177344"/>
            <a:ext cx="27636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เปิดโครงการ</a:t>
            </a:r>
            <a:r>
              <a:rPr lang="th-TH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ลงทะเบียน </a:t>
            </a:r>
            <a:r>
              <a:rPr lang="th-TH" sz="2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th-TH" sz="2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2000" b="1" dirty="0" smtClean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จ.</a:t>
            </a:r>
            <a:r>
              <a:rPr lang="en-US" sz="2000" b="1" dirty="0" smtClean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  </a:t>
            </a:r>
            <a:r>
              <a:rPr lang="th-TH" sz="2000" b="1" dirty="0" smtClean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เมษายน – จ.15 พฤษภาคม </a:t>
            </a:r>
            <a:r>
              <a:rPr lang="en-US" sz="2000" b="1" dirty="0" smtClean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60</a:t>
            </a:r>
            <a:endParaRPr lang="en-US" sz="2000" b="1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6" name="Oval 75"/>
          <p:cNvSpPr/>
          <p:nvPr/>
        </p:nvSpPr>
        <p:spPr>
          <a:xfrm>
            <a:off x="596693" y="1243983"/>
            <a:ext cx="375361" cy="3858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</a:t>
            </a:r>
            <a:endParaRPr lang="th-TH" sz="28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4688081" y="1155105"/>
            <a:ext cx="351293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ศูนย์ </a:t>
            </a:r>
            <a:r>
              <a:rPr lang="en-US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IT </a:t>
            </a:r>
            <a:r>
              <a:rPr lang="th-TH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รวบรวม</a:t>
            </a:r>
            <a:r>
              <a:rPr lang="th-TH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ข้อมูลทั้งหมด</a:t>
            </a:r>
            <a:endParaRPr lang="th-TH" sz="28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162341" y="45650"/>
            <a:ext cx="506614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b="1" dirty="0" smtClean="0">
                <a:solidFill>
                  <a:schemeClr val="accent1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โครงการลงทะเบียนเพื่อสวัสดิการแห่งรัฐและโครงการสำรวจข้อมูลผู้มีรายได้น้อย</a:t>
            </a:r>
            <a:endParaRPr lang="th-TH" sz="3200" b="1" dirty="0">
              <a:solidFill>
                <a:schemeClr val="accent1">
                  <a:lumMod val="75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212683" y="1997401"/>
            <a:ext cx="3358202" cy="612699"/>
            <a:chOff x="441283" y="1971665"/>
            <a:chExt cx="3165139" cy="577475"/>
          </a:xfrm>
        </p:grpSpPr>
        <p:grpSp>
          <p:nvGrpSpPr>
            <p:cNvPr id="61" name="Group 60"/>
            <p:cNvGrpSpPr/>
            <p:nvPr/>
          </p:nvGrpSpPr>
          <p:grpSpPr>
            <a:xfrm>
              <a:off x="441283" y="2012473"/>
              <a:ext cx="611232" cy="474449"/>
              <a:chOff x="2949368" y="867104"/>
              <a:chExt cx="1302870" cy="1011311"/>
            </a:xfrm>
          </p:grpSpPr>
          <p:pic>
            <p:nvPicPr>
              <p:cNvPr id="63" name="Picture 62"/>
              <p:cNvPicPr>
                <a:picLocks noChangeAspect="1"/>
              </p:cNvPicPr>
              <p:nvPr/>
            </p:nvPicPr>
            <p:blipFill>
              <a:blip r:embed="rId4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949368" y="867104"/>
                <a:ext cx="1011310" cy="1011311"/>
              </a:xfrm>
              <a:prstGeom prst="rect">
                <a:avLst/>
              </a:prstGeom>
            </p:spPr>
          </p:pic>
          <p:pic>
            <p:nvPicPr>
              <p:cNvPr id="64" name="Picture 63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642025" y="922290"/>
                <a:ext cx="610213" cy="554235"/>
              </a:xfrm>
              <a:prstGeom prst="rect">
                <a:avLst/>
              </a:prstGeom>
            </p:spPr>
          </p:pic>
        </p:grpSp>
        <p:grpSp>
          <p:nvGrpSpPr>
            <p:cNvPr id="65" name="Group 64"/>
            <p:cNvGrpSpPr/>
            <p:nvPr/>
          </p:nvGrpSpPr>
          <p:grpSpPr>
            <a:xfrm>
              <a:off x="1130293" y="1971665"/>
              <a:ext cx="600660" cy="536577"/>
              <a:chOff x="2950230" y="2163826"/>
              <a:chExt cx="1280336" cy="1143740"/>
            </a:xfrm>
          </p:grpSpPr>
          <p:pic>
            <p:nvPicPr>
              <p:cNvPr id="66" name="Picture 65"/>
              <p:cNvPicPr>
                <a:picLocks noChangeAspect="1"/>
              </p:cNvPicPr>
              <p:nvPr/>
            </p:nvPicPr>
            <p:blipFill>
              <a:blip r:embed="rId4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950230" y="2296255"/>
                <a:ext cx="1011311" cy="1011311"/>
              </a:xfrm>
              <a:prstGeom prst="rect">
                <a:avLst/>
              </a:prstGeom>
            </p:spPr>
          </p:pic>
          <p:pic>
            <p:nvPicPr>
              <p:cNvPr id="67" name="Picture 66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706358" y="2163826"/>
                <a:ext cx="524208" cy="576104"/>
              </a:xfrm>
              <a:prstGeom prst="rect">
                <a:avLst/>
              </a:prstGeom>
            </p:spPr>
          </p:pic>
        </p:grpSp>
        <p:grpSp>
          <p:nvGrpSpPr>
            <p:cNvPr id="70" name="Group 69"/>
            <p:cNvGrpSpPr/>
            <p:nvPr/>
          </p:nvGrpSpPr>
          <p:grpSpPr>
            <a:xfrm>
              <a:off x="2305051" y="2015622"/>
              <a:ext cx="625031" cy="533518"/>
              <a:chOff x="2967420" y="4538623"/>
              <a:chExt cx="1332284" cy="1137219"/>
            </a:xfrm>
          </p:grpSpPr>
          <p:pic>
            <p:nvPicPr>
              <p:cNvPr id="72" name="Picture 71"/>
              <p:cNvPicPr>
                <a:picLocks noChangeAspect="1"/>
              </p:cNvPicPr>
              <p:nvPr/>
            </p:nvPicPr>
            <p:blipFill>
              <a:blip r:embed="rId4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967420" y="4664531"/>
                <a:ext cx="1011311" cy="1011311"/>
              </a:xfrm>
              <a:prstGeom prst="rect">
                <a:avLst/>
              </a:prstGeom>
            </p:spPr>
          </p:pic>
          <p:pic>
            <p:nvPicPr>
              <p:cNvPr id="73" name="Picture 72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706358" y="4538623"/>
                <a:ext cx="593346" cy="593346"/>
              </a:xfrm>
              <a:prstGeom prst="rect">
                <a:avLst/>
              </a:prstGeom>
            </p:spPr>
          </p:pic>
        </p:grpSp>
        <p:grpSp>
          <p:nvGrpSpPr>
            <p:cNvPr id="83" name="Group 82"/>
            <p:cNvGrpSpPr/>
            <p:nvPr/>
          </p:nvGrpSpPr>
          <p:grpSpPr>
            <a:xfrm>
              <a:off x="2918107" y="1993904"/>
              <a:ext cx="688315" cy="546536"/>
              <a:chOff x="2945170" y="5658462"/>
              <a:chExt cx="1467176" cy="1164968"/>
            </a:xfrm>
          </p:grpSpPr>
          <p:pic>
            <p:nvPicPr>
              <p:cNvPr id="84" name="Picture 83"/>
              <p:cNvPicPr>
                <a:picLocks noChangeAspect="1"/>
              </p:cNvPicPr>
              <p:nvPr/>
            </p:nvPicPr>
            <p:blipFill>
              <a:blip r:embed="rId4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945170" y="5812119"/>
                <a:ext cx="1011311" cy="1011311"/>
              </a:xfrm>
              <a:prstGeom prst="rect">
                <a:avLst/>
              </a:prstGeom>
            </p:spPr>
          </p:pic>
          <p:pic>
            <p:nvPicPr>
              <p:cNvPr id="87" name="Picture 86"/>
              <p:cNvPicPr>
                <a:picLocks noChangeAspect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97006" y="5658462"/>
                <a:ext cx="815340" cy="815340"/>
              </a:xfrm>
              <a:prstGeom prst="rect">
                <a:avLst/>
              </a:prstGeom>
            </p:spPr>
          </p:pic>
        </p:grpSp>
        <p:grpSp>
          <p:nvGrpSpPr>
            <p:cNvPr id="90" name="Group 89"/>
            <p:cNvGrpSpPr/>
            <p:nvPr/>
          </p:nvGrpSpPr>
          <p:grpSpPr>
            <a:xfrm>
              <a:off x="1758775" y="2011275"/>
              <a:ext cx="632763" cy="502810"/>
              <a:chOff x="4720263" y="1849515"/>
              <a:chExt cx="632763" cy="502810"/>
            </a:xfrm>
          </p:grpSpPr>
          <p:pic>
            <p:nvPicPr>
              <p:cNvPr id="91" name="Picture 90"/>
              <p:cNvPicPr>
                <a:picLocks noChangeAspect="1"/>
              </p:cNvPicPr>
              <p:nvPr/>
            </p:nvPicPr>
            <p:blipFill>
              <a:blip r:embed="rId4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720263" y="1877876"/>
                <a:ext cx="474449" cy="474449"/>
              </a:xfrm>
              <a:prstGeom prst="rect">
                <a:avLst/>
              </a:prstGeom>
            </p:spPr>
          </p:pic>
          <p:pic>
            <p:nvPicPr>
              <p:cNvPr id="92" name="Picture 91" descr="ผลการค้นหารูปภาพสำหรับ ตราธนาคารกรุงไทย">
                <a:hlinkClick r:id="rId9"/>
              </p:cNvPr>
              <p:cNvPicPr/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116267" y="1849515"/>
                <a:ext cx="236759" cy="264887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09" name="Rectangle 108"/>
          <p:cNvSpPr/>
          <p:nvPr/>
        </p:nvSpPr>
        <p:spPr>
          <a:xfrm>
            <a:off x="1155974" y="5617520"/>
            <a:ext cx="2918977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ศูนย์ </a:t>
            </a:r>
            <a:r>
              <a:rPr lang="en-US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IT </a:t>
            </a:r>
            <a:r>
              <a:rPr lang="th-TH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ประมวลผล</a:t>
            </a:r>
            <a:r>
              <a:rPr lang="th-TH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ข้อมูล สศค. </a:t>
            </a:r>
            <a:r>
              <a:rPr lang="th-TH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วิเคราะห์ข้อมูล</a:t>
            </a:r>
          </a:p>
          <a:p>
            <a:r>
              <a:rPr lang="th-TH" b="1" dirty="0" smtClean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th-TH" b="1" dirty="0" smtClean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กรกฎาคม – สิงหาคม 60)</a:t>
            </a:r>
            <a:endParaRPr lang="en-US" b="1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153209" y="5010957"/>
            <a:ext cx="1077257" cy="1066051"/>
            <a:chOff x="7945155" y="5923152"/>
            <a:chExt cx="818592" cy="729476"/>
          </a:xfrm>
        </p:grpSpPr>
        <p:pic>
          <p:nvPicPr>
            <p:cNvPr id="57" name="Picture 56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06937" y="5923152"/>
              <a:ext cx="656810" cy="656810"/>
            </a:xfrm>
            <a:prstGeom prst="rect">
              <a:avLst/>
            </a:prstGeom>
          </p:spPr>
        </p:pic>
        <p:pic>
          <p:nvPicPr>
            <p:cNvPr id="110" name="Picture 109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45155" y="6060204"/>
              <a:ext cx="592424" cy="592424"/>
            </a:xfrm>
            <a:prstGeom prst="rect">
              <a:avLst/>
            </a:prstGeom>
          </p:spPr>
        </p:pic>
      </p:grpSp>
      <p:sp>
        <p:nvSpPr>
          <p:cNvPr id="117" name="Rectangle 116"/>
          <p:cNvSpPr/>
          <p:nvPr/>
        </p:nvSpPr>
        <p:spPr>
          <a:xfrm>
            <a:off x="5147327" y="5997713"/>
            <a:ext cx="3789563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ตรวจสอบรายชื่อ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  <a:hlinkClick r:id="rId13"/>
              </a:rPr>
              <a:t>www.epayment.go.th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</a:p>
          <a:p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หรือที่อำเภอ / สนง.เขต </a:t>
            </a: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กทม. </a:t>
            </a:r>
            <a:r>
              <a:rPr lang="th-TH" b="1" dirty="0" smtClean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th-TH" b="1" dirty="0" smtClean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สิงหาคม 60</a:t>
            </a:r>
            <a:r>
              <a:rPr lang="th-TH" b="1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endParaRPr lang="en-US" b="1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130" name="Picture 129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6208" y="5537782"/>
            <a:ext cx="1151012" cy="41417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793704" y="3939948"/>
            <a:ext cx="3362762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จ้าง นศ. </a:t>
            </a:r>
            <a:r>
              <a:rPr lang="th-TH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70</a:t>
            </a:r>
            <a:r>
              <a:rPr lang="en-US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,</a:t>
            </a:r>
            <a:r>
              <a:rPr lang="th-TH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000 คน ลง</a:t>
            </a:r>
            <a:r>
              <a:rPr lang="th-TH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พื้นที่ทั่วประเทศ</a:t>
            </a:r>
            <a:r>
              <a:rPr lang="th-TH" sz="2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th-TH" b="1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สสช</a:t>
            </a: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.) 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เพื่อให้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ทราบถึง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สภาพ</a:t>
            </a:r>
            <a:b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ความเป็นอยู่ และความ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ต้องการสวัสดิการ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</a:t>
            </a:r>
            <a:b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ช่วยเหลือจาก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ภาครัฐ </a:t>
            </a:r>
            <a:r>
              <a:rPr lang="th-TH" b="1" dirty="0" smtClean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(กรกฎาคม </a:t>
            </a:r>
            <a:r>
              <a:rPr lang="th-TH" b="1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– สิงหาคม </a:t>
            </a:r>
            <a:r>
              <a:rPr lang="th-TH" b="1" dirty="0" smtClean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60) </a:t>
            </a:r>
            <a:endParaRPr lang="th-TH" b="1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3478" y="2926141"/>
            <a:ext cx="4214316" cy="1938443"/>
            <a:chOff x="11855" y="5424437"/>
            <a:chExt cx="4214316" cy="1938443"/>
          </a:xfrm>
        </p:grpSpPr>
        <p:grpSp>
          <p:nvGrpSpPr>
            <p:cNvPr id="8" name="Group 7"/>
            <p:cNvGrpSpPr/>
            <p:nvPr/>
          </p:nvGrpSpPr>
          <p:grpSpPr>
            <a:xfrm>
              <a:off x="127738" y="5706706"/>
              <a:ext cx="1276097" cy="1340818"/>
              <a:chOff x="13103" y="3036912"/>
              <a:chExt cx="1659984" cy="1710645"/>
            </a:xfrm>
          </p:grpSpPr>
          <p:grpSp>
            <p:nvGrpSpPr>
              <p:cNvPr id="6" name="Group 5"/>
              <p:cNvGrpSpPr/>
              <p:nvPr/>
            </p:nvGrpSpPr>
            <p:grpSpPr>
              <a:xfrm>
                <a:off x="296084" y="3036912"/>
                <a:ext cx="1377003" cy="1392635"/>
                <a:chOff x="334964" y="2251627"/>
                <a:chExt cx="1377003" cy="1392635"/>
              </a:xfrm>
            </p:grpSpPr>
            <p:pic>
              <p:nvPicPr>
                <p:cNvPr id="94" name="Picture 93"/>
                <p:cNvPicPr/>
                <p:nvPr/>
              </p:nvPicPr>
              <p:blipFill>
                <a:blip r:embed="rId15" cstate="print">
                  <a:clrChange>
                    <a:clrFrom>
                      <a:srgbClr val="FFFEFF"/>
                    </a:clrFrom>
                    <a:clrTo>
                      <a:srgbClr val="FFFE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39727" y="2251627"/>
                  <a:ext cx="589915" cy="593725"/>
                </a:xfrm>
                <a:prstGeom prst="rect">
                  <a:avLst/>
                </a:prstGeom>
              </p:spPr>
            </p:pic>
            <p:pic>
              <p:nvPicPr>
                <p:cNvPr id="95" name="Picture 94"/>
                <p:cNvPicPr/>
                <p:nvPr/>
              </p:nvPicPr>
              <p:blipFill>
                <a:blip r:embed="rId1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34964" y="2958656"/>
                  <a:ext cx="593725" cy="593725"/>
                </a:xfrm>
                <a:prstGeom prst="rect">
                  <a:avLst/>
                </a:prstGeom>
              </p:spPr>
            </p:pic>
            <p:pic>
              <p:nvPicPr>
                <p:cNvPr id="97" name="Picture 96"/>
                <p:cNvPicPr/>
                <p:nvPr/>
              </p:nvPicPr>
              <p:blipFill>
                <a:blip r:embed="rId1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903731" y="2903835"/>
                  <a:ext cx="808236" cy="740427"/>
                </a:xfrm>
                <a:prstGeom prst="rect">
                  <a:avLst/>
                </a:prstGeom>
              </p:spPr>
            </p:pic>
            <p:pic>
              <p:nvPicPr>
                <p:cNvPr id="99" name="Picture 98"/>
                <p:cNvPicPr/>
                <p:nvPr/>
              </p:nvPicPr>
              <p:blipFill>
                <a:blip r:embed="rId1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34964" y="2257981"/>
                  <a:ext cx="593725" cy="593725"/>
                </a:xfrm>
                <a:prstGeom prst="rect">
                  <a:avLst/>
                </a:prstGeom>
              </p:spPr>
            </p:pic>
          </p:grpSp>
          <p:pic>
            <p:nvPicPr>
              <p:cNvPr id="100" name="Picture 99"/>
              <p:cNvPicPr>
                <a:picLocks noChangeAspect="1"/>
              </p:cNvPicPr>
              <p:nvPr/>
            </p:nvPicPr>
            <p:blipFill>
              <a:blip r:embed="rId4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21560" y="3187628"/>
                <a:ext cx="696857" cy="696857"/>
              </a:xfrm>
              <a:prstGeom prst="rect">
                <a:avLst/>
              </a:prstGeom>
            </p:spPr>
          </p:pic>
          <p:pic>
            <p:nvPicPr>
              <p:cNvPr id="103" name="Picture 102"/>
              <p:cNvPicPr>
                <a:picLocks noChangeAspect="1"/>
              </p:cNvPicPr>
              <p:nvPr/>
            </p:nvPicPr>
            <p:blipFill>
              <a:blip r:embed="rId4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925" y="3190288"/>
                <a:ext cx="696857" cy="696857"/>
              </a:xfrm>
              <a:prstGeom prst="rect">
                <a:avLst/>
              </a:prstGeom>
            </p:spPr>
          </p:pic>
          <p:pic>
            <p:nvPicPr>
              <p:cNvPr id="104" name="Picture 103"/>
              <p:cNvPicPr>
                <a:picLocks noChangeAspect="1"/>
              </p:cNvPicPr>
              <p:nvPr/>
            </p:nvPicPr>
            <p:blipFill>
              <a:blip r:embed="rId4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103" y="4047637"/>
                <a:ext cx="696857" cy="696857"/>
              </a:xfrm>
              <a:prstGeom prst="rect">
                <a:avLst/>
              </a:prstGeom>
            </p:spPr>
          </p:pic>
          <p:pic>
            <p:nvPicPr>
              <p:cNvPr id="105" name="Picture 104"/>
              <p:cNvPicPr>
                <a:picLocks noChangeAspect="1"/>
              </p:cNvPicPr>
              <p:nvPr/>
            </p:nvPicPr>
            <p:blipFill>
              <a:blip r:embed="rId4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96381" y="4050700"/>
                <a:ext cx="696857" cy="696857"/>
              </a:xfrm>
              <a:prstGeom prst="rect">
                <a:avLst/>
              </a:prstGeom>
            </p:spPr>
          </p:pic>
        </p:grpSp>
        <p:sp>
          <p:nvSpPr>
            <p:cNvPr id="96" name="TextBox 95"/>
            <p:cNvSpPr txBox="1"/>
            <p:nvPr/>
          </p:nvSpPr>
          <p:spPr>
            <a:xfrm>
              <a:off x="1384649" y="5731664"/>
              <a:ext cx="2841522" cy="1631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2800" b="1" dirty="0" smtClean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การตรวจสอบข้อมูล </a:t>
              </a:r>
              <a:endParaRPr lang="th-TH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  <a:p>
              <a:r>
                <a:rPr lang="th-TH" dirty="0" smtClean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กรมการปกครอง ถัดมาดาวกระจายไปกรมสรรพากร กรมที่ดิน ธปท. ธนาคารพาณิชย์ และธนาคารเฉพาะกิจของรัฐ</a:t>
              </a:r>
            </a:p>
            <a:p>
              <a:r>
                <a:rPr lang="th-TH" b="1" dirty="0" smtClean="0">
                  <a:solidFill>
                    <a:srgbClr val="C0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(พฤษภาคม – กรกฎาคม 60)</a:t>
              </a:r>
              <a:endParaRPr lang="en-US" b="1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83456" y="5424437"/>
              <a:ext cx="428322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th-TH" sz="1400" dirty="0" smtClean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ธปท.</a:t>
              </a:r>
              <a:endParaRPr lang="th-TH" sz="1400" dirty="0"/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942881" y="5430808"/>
              <a:ext cx="830677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th-TH" sz="1400" dirty="0" smtClean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กรมสรรพากร</a:t>
              </a:r>
              <a:endParaRPr lang="th-TH" sz="1400" dirty="0"/>
            </a:p>
          </p:txBody>
        </p:sp>
        <p:sp>
          <p:nvSpPr>
            <p:cNvPr id="81" name="Rectangle 80"/>
            <p:cNvSpPr/>
            <p:nvPr/>
          </p:nvSpPr>
          <p:spPr>
            <a:xfrm>
              <a:off x="11855" y="6973200"/>
              <a:ext cx="962123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th-TH" sz="1400" dirty="0" smtClean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กรมการปกครอง</a:t>
              </a:r>
              <a:endParaRPr lang="th-TH" sz="1400" dirty="0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877005" y="6980796"/>
              <a:ext cx="606256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th-TH" sz="1400" dirty="0" smtClean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กรมที่ดิน</a:t>
              </a:r>
              <a:endParaRPr lang="th-TH" sz="1400" dirty="0"/>
            </a:p>
          </p:txBody>
        </p:sp>
      </p:grpSp>
      <p:sp>
        <p:nvSpPr>
          <p:cNvPr id="98" name="Oval 97"/>
          <p:cNvSpPr/>
          <p:nvPr/>
        </p:nvSpPr>
        <p:spPr>
          <a:xfrm>
            <a:off x="4316381" y="1265421"/>
            <a:ext cx="375361" cy="3858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endParaRPr lang="th-TH" sz="28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5617480" y="1773753"/>
            <a:ext cx="3408496" cy="2122792"/>
          </a:xfrm>
          <a:prstGeom prst="rect">
            <a:avLst/>
          </a:prstGeom>
        </p:spPr>
      </p:pic>
      <p:pic>
        <p:nvPicPr>
          <p:cNvPr id="112" name="Picture 1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769" y="5490507"/>
            <a:ext cx="672548" cy="53803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0526" y="5518616"/>
            <a:ext cx="452503" cy="452503"/>
          </a:xfrm>
          <a:prstGeom prst="rect">
            <a:avLst/>
          </a:prstGeom>
        </p:spPr>
      </p:pic>
      <p:sp>
        <p:nvSpPr>
          <p:cNvPr id="93" name="Oval 92"/>
          <p:cNvSpPr/>
          <p:nvPr/>
        </p:nvSpPr>
        <p:spPr>
          <a:xfrm>
            <a:off x="2047135" y="2932092"/>
            <a:ext cx="375361" cy="3858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</a:t>
            </a:r>
            <a:endParaRPr lang="th-TH" sz="28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26" name="Oval 125"/>
          <p:cNvSpPr/>
          <p:nvPr/>
        </p:nvSpPr>
        <p:spPr>
          <a:xfrm>
            <a:off x="5426602" y="3994836"/>
            <a:ext cx="375361" cy="3858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4</a:t>
            </a:r>
            <a:endParaRPr lang="th-TH" sz="28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28" name="Oval 127"/>
          <p:cNvSpPr/>
          <p:nvPr/>
        </p:nvSpPr>
        <p:spPr>
          <a:xfrm>
            <a:off x="1360956" y="5179027"/>
            <a:ext cx="375361" cy="3858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5</a:t>
            </a:r>
            <a:endParaRPr lang="th-TH" sz="28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43" name="Oval 142"/>
          <p:cNvSpPr/>
          <p:nvPr/>
        </p:nvSpPr>
        <p:spPr>
          <a:xfrm>
            <a:off x="5038199" y="5573258"/>
            <a:ext cx="375361" cy="3858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6</a:t>
            </a:r>
            <a:endParaRPr lang="th-TH" sz="28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149" name="Picture 148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7406" y="3555600"/>
            <a:ext cx="932106" cy="932106"/>
          </a:xfrm>
          <a:prstGeom prst="rect">
            <a:avLst/>
          </a:prstGeom>
        </p:spPr>
      </p:pic>
      <p:sp>
        <p:nvSpPr>
          <p:cNvPr id="155" name="TextBox 154"/>
          <p:cNvSpPr txBox="1"/>
          <p:nvPr/>
        </p:nvSpPr>
        <p:spPr>
          <a:xfrm>
            <a:off x="4364652" y="1666264"/>
            <a:ext cx="26682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 smtClean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ปี 60 </a:t>
            </a:r>
            <a:r>
              <a:rPr lang="en-US" sz="2800" b="1" dirty="0" smtClean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</a:t>
            </a:r>
            <a:r>
              <a:rPr lang="th-TH" sz="2800" b="1" dirty="0" smtClean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1</a:t>
            </a:r>
            <a:r>
              <a:rPr lang="en-US" sz="2800" b="1" dirty="0" smtClean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</a:t>
            </a:r>
            <a:r>
              <a:rPr lang="th-TH" sz="2800" b="1" dirty="0" smtClean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,</a:t>
            </a:r>
            <a:r>
              <a:rPr lang="en-US" sz="2800" b="1" dirty="0" smtClean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176</a:t>
            </a:r>
            <a:r>
              <a:rPr lang="th-TH" sz="2800" b="1" dirty="0" smtClean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,</a:t>
            </a:r>
            <a:r>
              <a:rPr lang="en-US" sz="2800" b="1" dirty="0" smtClean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118</a:t>
            </a:r>
            <a:r>
              <a:rPr lang="th-TH" sz="2800" b="1" dirty="0" smtClean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คน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7979" y="4565347"/>
            <a:ext cx="1206785" cy="681695"/>
          </a:xfrm>
          <a:prstGeom prst="rect">
            <a:avLst/>
          </a:prstGeom>
        </p:spPr>
      </p:pic>
      <p:grpSp>
        <p:nvGrpSpPr>
          <p:cNvPr id="68" name="Group 67"/>
          <p:cNvGrpSpPr/>
          <p:nvPr/>
        </p:nvGrpSpPr>
        <p:grpSpPr>
          <a:xfrm rot="688680">
            <a:off x="3844693" y="2366609"/>
            <a:ext cx="1014671" cy="1705391"/>
            <a:chOff x="3829964" y="2469004"/>
            <a:chExt cx="857414" cy="1371818"/>
          </a:xfrm>
        </p:grpSpPr>
        <p:cxnSp>
          <p:nvCxnSpPr>
            <p:cNvPr id="69" name="Straight Connector 68"/>
            <p:cNvCxnSpPr/>
            <p:nvPr/>
          </p:nvCxnSpPr>
          <p:spPr>
            <a:xfrm>
              <a:off x="3845204" y="2777408"/>
              <a:ext cx="466466" cy="1063414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71" name="Picture 4"/>
            <p:cNvPicPr>
              <a:picLocks noChangeAspect="1"/>
            </p:cNvPicPr>
            <p:nvPr/>
          </p:nvPicPr>
          <p:blipFill>
            <a:blip r:embed="rId2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3829964" y="2469004"/>
              <a:ext cx="857414" cy="708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79" name="Picture 78"/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109" y="5230451"/>
            <a:ext cx="520111" cy="520111"/>
          </a:xfrm>
          <a:prstGeom prst="rect">
            <a:avLst/>
          </a:prstGeom>
        </p:spPr>
      </p:pic>
      <p:pic>
        <p:nvPicPr>
          <p:cNvPr id="86" name="Picture 85"/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5247" y="135965"/>
            <a:ext cx="734308" cy="734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9291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10308</TotalTime>
  <Words>115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Cordia New</vt:lpstr>
      <vt:lpstr>TH SarabunPSK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กานต์</dc:creator>
  <cp:lastModifiedBy>พงศ์นคร  โภชากรณ์</cp:lastModifiedBy>
  <cp:revision>439</cp:revision>
  <cp:lastPrinted>2017-06-21T10:08:21Z</cp:lastPrinted>
  <dcterms:created xsi:type="dcterms:W3CDTF">2016-12-13T09:49:49Z</dcterms:created>
  <dcterms:modified xsi:type="dcterms:W3CDTF">2017-06-28T07:54:14Z</dcterms:modified>
</cp:coreProperties>
</file>