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3"/>
  </p:notesMasterIdLst>
  <p:sldIdLst>
    <p:sldId id="264" r:id="rId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99FF99"/>
    <a:srgbClr val="FF9999"/>
    <a:srgbClr val="FF5050"/>
    <a:srgbClr val="FF99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22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8" cy="497047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0587" y="1"/>
            <a:ext cx="2947088" cy="497047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203FC7EB-CE4C-4AD7-8B31-DEC9EFCCD07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9" tIns="45725" rIns="91449" bIns="45725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610" y="4716385"/>
            <a:ext cx="5440046" cy="4468654"/>
          </a:xfrm>
          <a:prstGeom prst="rect">
            <a:avLst/>
          </a:prstGeom>
        </p:spPr>
        <p:txBody>
          <a:bodyPr vert="horz" lIns="91449" tIns="45725" rIns="91449" bIns="45725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1179"/>
            <a:ext cx="2947088" cy="497046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587" y="9431179"/>
            <a:ext cx="2947088" cy="497046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0224FD60-5267-4120-96EC-972AD034CB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6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43255342-3F28-429B-8979-FDA73E2E36A0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01F05866-9D1A-4D31-BB24-E2102F866E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75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6300"/>
            <a:ext cx="8229600" cy="745836"/>
          </a:xfrm>
        </p:spPr>
        <p:txBody>
          <a:bodyPr/>
          <a:lstStyle/>
          <a:p>
            <a:r>
              <a:rPr lang="th-TH" sz="3600" b="1" dirty="0" smtClean="0">
                <a:latin typeface="TH SarabunPSK"/>
                <a:cs typeface="TH SarabunPSK"/>
              </a:rPr>
              <a:t>โครงการประกันภัยข้าวนาปี ปีการผลิต </a:t>
            </a:r>
            <a:r>
              <a:rPr lang="en-US" sz="3600" b="1" dirty="0" smtClean="0">
                <a:latin typeface="TH SarabunPSK"/>
                <a:cs typeface="TH SarabunPSK"/>
              </a:rPr>
              <a:t>2560</a:t>
            </a:r>
            <a:endParaRPr lang="en-US" sz="3600" b="1" dirty="0">
              <a:latin typeface="TH SarabunPSK"/>
              <a:cs typeface="TH SarabunPSK"/>
            </a:endParaRPr>
          </a:p>
        </p:txBody>
      </p:sp>
      <p:grpSp>
        <p:nvGrpSpPr>
          <p:cNvPr id="56" name="Content Placeholder 51"/>
          <p:cNvGrpSpPr>
            <a:grpSpLocks noGrp="1"/>
          </p:cNvGrpSpPr>
          <p:nvPr/>
        </p:nvGrpSpPr>
        <p:grpSpPr>
          <a:xfrm>
            <a:off x="106720" y="1784996"/>
            <a:ext cx="7842196" cy="3652481"/>
            <a:chOff x="-585821" y="833822"/>
            <a:chExt cx="8034281" cy="4083027"/>
          </a:xfrm>
        </p:grpSpPr>
        <p:pic>
          <p:nvPicPr>
            <p:cNvPr id="57" name="Picture 9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0526" y="1445319"/>
              <a:ext cx="530748" cy="553085"/>
            </a:xfrm>
            <a:prstGeom prst="rect">
              <a:avLst/>
            </a:prstGeom>
          </p:spPr>
        </p:pic>
        <p:cxnSp>
          <p:nvCxnSpPr>
            <p:cNvPr id="58" name="Elbow Connector 2057"/>
            <p:cNvCxnSpPr/>
            <p:nvPr/>
          </p:nvCxnSpPr>
          <p:spPr>
            <a:xfrm flipV="1">
              <a:off x="1601487" y="1448358"/>
              <a:ext cx="876195" cy="681318"/>
            </a:xfrm>
            <a:prstGeom prst="bentConnector3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lbow Connector 2060"/>
            <p:cNvCxnSpPr/>
            <p:nvPr/>
          </p:nvCxnSpPr>
          <p:spPr>
            <a:xfrm>
              <a:off x="1575991" y="2206060"/>
              <a:ext cx="921347" cy="832431"/>
            </a:xfrm>
            <a:prstGeom prst="bentConnector3">
              <a:avLst>
                <a:gd name="adj1" fmla="val 50000"/>
              </a:avLst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2078"/>
            <p:cNvCxnSpPr/>
            <p:nvPr/>
          </p:nvCxnSpPr>
          <p:spPr>
            <a:xfrm flipH="1">
              <a:off x="1572287" y="2303389"/>
              <a:ext cx="438097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4" name="Picture 14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1137" y="1946299"/>
              <a:ext cx="563758" cy="609749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2098624" y="1800797"/>
              <a:ext cx="2000560" cy="452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2000" b="1" dirty="0" smtClean="0">
                  <a:cs typeface="TH SarabunPSK" panose="020B0500040200020003" pitchFamily="34" charset="-34"/>
                </a:rPr>
                <a:t>ลูกค้าสินเชื่อของ ธ.</a:t>
              </a:r>
              <a:r>
                <a:rPr lang="th-TH" sz="2000" b="1" dirty="0" err="1" smtClean="0">
                  <a:cs typeface="TH SarabunPSK" panose="020B0500040200020003" pitchFamily="34" charset="-34"/>
                </a:rPr>
                <a:t>ก.ส</a:t>
              </a:r>
              <a:r>
                <a:rPr lang="th-TH" sz="2000" b="1" dirty="0" smtClean="0">
                  <a:cs typeface="TH SarabunPSK" panose="020B0500040200020003" pitchFamily="34" charset="-34"/>
                </a:rPr>
                <a:t>.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02316" y="3408651"/>
              <a:ext cx="1250094" cy="4523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h-TH" sz="2000" b="1" dirty="0" smtClean="0">
                  <a:cs typeface="TH SarabunPSK" panose="020B0500040200020003" pitchFamily="34" charset="-34"/>
                </a:rPr>
                <a:t>เกษตรกรทั่วไป</a:t>
              </a:r>
            </a:p>
          </p:txBody>
        </p:sp>
        <p:cxnSp>
          <p:nvCxnSpPr>
            <p:cNvPr id="69" name="Straight Arrow Connector 2090"/>
            <p:cNvCxnSpPr/>
            <p:nvPr/>
          </p:nvCxnSpPr>
          <p:spPr>
            <a:xfrm flipH="1">
              <a:off x="6277465" y="2276199"/>
              <a:ext cx="990156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Elbow Connector 2096"/>
            <p:cNvCxnSpPr/>
            <p:nvPr/>
          </p:nvCxnSpPr>
          <p:spPr>
            <a:xfrm flipV="1">
              <a:off x="4673188" y="1402636"/>
              <a:ext cx="921189" cy="7804"/>
            </a:xfrm>
            <a:prstGeom prst="bentConnector3">
              <a:avLst>
                <a:gd name="adj1" fmla="val 99577"/>
              </a:avLst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-585821" y="1175729"/>
              <a:ext cx="1941490" cy="4523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h-TH" sz="2000" b="1" dirty="0" smtClean="0">
                  <a:cs typeface="TH SarabunPSK" panose="020B0500040200020003" pitchFamily="34" charset="-34"/>
                </a:rPr>
                <a:t>เกษตรกรผู้เพาะปลูกข้าว</a:t>
              </a:r>
              <a:endParaRPr lang="en-US" sz="2000" b="1" dirty="0">
                <a:cs typeface="TH SarabunPSK" panose="020B0500040200020003" pitchFamily="34" charset="-34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581736" y="833822"/>
              <a:ext cx="1405196" cy="4128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6</a:t>
              </a:r>
              <a:r>
                <a:rPr lang="en-US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1.37</a:t>
              </a:r>
              <a:r>
                <a:rPr lang="en-US" sz="18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  <a:r>
                <a:rPr lang="th-TH" sz="18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บาทต่อไร่</a:t>
              </a:r>
              <a:endParaRPr lang="en-US" sz="18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885562" y="4464505"/>
              <a:ext cx="2198673" cy="4523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latin typeface="TH SarabunIT๙" panose="020B0500040200020003" pitchFamily="34" charset="-34"/>
                <a:cs typeface="TH SarabunIT๙" panose="020B0500040200020003" pitchFamily="34" charset="-34"/>
              </a:endParaRPr>
            </a:p>
          </p:txBody>
        </p:sp>
        <p:cxnSp>
          <p:nvCxnSpPr>
            <p:cNvPr id="76" name="Straight Arrow Connector 132"/>
            <p:cNvCxnSpPr/>
            <p:nvPr/>
          </p:nvCxnSpPr>
          <p:spPr>
            <a:xfrm>
              <a:off x="6355530" y="2036101"/>
              <a:ext cx="922533" cy="6592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2078"/>
            <p:cNvCxnSpPr/>
            <p:nvPr/>
          </p:nvCxnSpPr>
          <p:spPr>
            <a:xfrm flipH="1" flipV="1">
              <a:off x="3511685" y="2274559"/>
              <a:ext cx="1988730" cy="164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1103695" y="2577412"/>
              <a:ext cx="866235" cy="7307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h-TH" sz="1800" b="1" dirty="0" smtClean="0">
                  <a:solidFill>
                    <a:srgbClr val="C00000"/>
                  </a:solidFill>
                  <a:latin typeface="TH SarabunPSK"/>
                  <a:cs typeface="TH SarabunPSK"/>
                </a:rPr>
                <a:t>ค่าสินไหมทดแทน</a:t>
              </a:r>
              <a:endParaRPr lang="en-US" sz="1800" b="1" dirty="0">
                <a:solidFill>
                  <a:srgbClr val="C00000"/>
                </a:solidFill>
                <a:latin typeface="TH SarabunPSK"/>
                <a:cs typeface="TH SarabunPSK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121331" y="2446563"/>
              <a:ext cx="1327129" cy="1032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b="1" dirty="0" smtClean="0">
                  <a:solidFill>
                    <a:srgbClr val="C0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ค่าสินไหมทดแทน</a:t>
              </a:r>
            </a:p>
            <a:p>
              <a:r>
                <a:rPr lang="en-US" b="1" dirty="0" smtClean="0">
                  <a:solidFill>
                    <a:srgbClr val="C0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1,260/630</a:t>
              </a:r>
              <a:r>
                <a:rPr lang="th-TH" b="1" dirty="0" smtClean="0">
                  <a:solidFill>
                    <a:srgbClr val="C0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</a:t>
              </a:r>
            </a:p>
            <a:p>
              <a:r>
                <a:rPr lang="th-TH" b="1" dirty="0" smtClean="0">
                  <a:solidFill>
                    <a:srgbClr val="C000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บาทต่อไร่</a:t>
              </a:r>
              <a:endParaRPr lang="en-US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pic>
        <p:nvPicPr>
          <p:cNvPr id="100" name="Picture 9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89" y="2334090"/>
            <a:ext cx="1574348" cy="1482376"/>
          </a:xfrm>
          <a:prstGeom prst="rect">
            <a:avLst/>
          </a:prstGeom>
        </p:spPr>
      </p:pic>
      <p:sp>
        <p:nvSpPr>
          <p:cNvPr id="101" name="Rounded Rectangle 100"/>
          <p:cNvSpPr/>
          <p:nvPr/>
        </p:nvSpPr>
        <p:spPr>
          <a:xfrm>
            <a:off x="71493" y="1635181"/>
            <a:ext cx="8934450" cy="2888817"/>
          </a:xfrm>
          <a:prstGeom prst="roundRect">
            <a:avLst/>
          </a:prstGeom>
          <a:noFill/>
          <a:ln w="76200" cmpd="thickThin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2" name="Rectangle 101"/>
          <p:cNvSpPr/>
          <p:nvPr/>
        </p:nvSpPr>
        <p:spPr>
          <a:xfrm>
            <a:off x="114784" y="4784518"/>
            <a:ext cx="4343399" cy="1938992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th-TH" sz="2000" dirty="0">
                <a:latin typeface="TH SarabunPSK"/>
                <a:ea typeface="Calibri" charset="0"/>
                <a:cs typeface="TH SarabunPSK"/>
              </a:rPr>
              <a:t> พื้นที่</a:t>
            </a:r>
            <a:r>
              <a:rPr lang="th-TH" sz="2000" dirty="0" smtClean="0">
                <a:latin typeface="TH SarabunPSK"/>
                <a:ea typeface="Calibri" charset="0"/>
                <a:cs typeface="TH SarabunPSK"/>
              </a:rPr>
              <a:t>เป้าหมายขั้นต่ำ </a:t>
            </a:r>
            <a:r>
              <a:rPr lang="en-US" sz="2000" dirty="0" smtClean="0">
                <a:latin typeface="TH SarabunPSK"/>
                <a:ea typeface="Calibri" charset="0"/>
                <a:cs typeface="TH SarabunPSK"/>
              </a:rPr>
              <a:t>25 </a:t>
            </a:r>
            <a:r>
              <a:rPr lang="th-TH" sz="2000" dirty="0" smtClean="0">
                <a:latin typeface="TH SarabunPSK"/>
                <a:ea typeface="Calibri" charset="0"/>
                <a:cs typeface="TH SarabunPSK"/>
              </a:rPr>
              <a:t>ล้านไร่</a:t>
            </a:r>
          </a:p>
          <a:p>
            <a:pPr marL="285750" indent="-285750">
              <a:buFont typeface="Wingdings" charset="2"/>
              <a:buChar char="ü"/>
            </a:pPr>
            <a:r>
              <a:rPr lang="th-TH" sz="2000" dirty="0" smtClean="0">
                <a:latin typeface="TH SarabunPSK"/>
                <a:cs typeface="TH SarabunPSK"/>
              </a:rPr>
              <a:t> </a:t>
            </a:r>
            <a:r>
              <a:rPr lang="x-none" sz="2000" dirty="0">
                <a:latin typeface="TH SarabunPSK"/>
                <a:cs typeface="TH SarabunPSK"/>
              </a:rPr>
              <a:t>อัตราเบี้ยประกันภัยที่ </a:t>
            </a:r>
            <a:r>
              <a:rPr lang="x-none" sz="2000" b="1" dirty="0">
                <a:latin typeface="TH SarabunPSK"/>
                <a:cs typeface="TH SarabunPSK"/>
              </a:rPr>
              <a:t>97.37</a:t>
            </a:r>
            <a:r>
              <a:rPr lang="x-none" sz="2000" dirty="0">
                <a:latin typeface="TH SarabunPSK"/>
                <a:cs typeface="TH SarabunPSK"/>
              </a:rPr>
              <a:t> บาทต่อไร่ </a:t>
            </a:r>
            <a:r>
              <a:rPr lang="en-US" sz="2000" dirty="0">
                <a:latin typeface="TH SarabunPSK"/>
                <a:cs typeface="TH SarabunPSK"/>
              </a:rPr>
              <a:t>(</a:t>
            </a:r>
            <a:r>
              <a:rPr lang="x-none" sz="2000" dirty="0">
                <a:latin typeface="TH SarabunPSK"/>
                <a:cs typeface="TH SarabunPSK"/>
              </a:rPr>
              <a:t>รวมภาษีมูลค่าเพิ่มและอากรแสตมป์</a:t>
            </a:r>
            <a:r>
              <a:rPr lang="en-US" sz="2000" dirty="0">
                <a:latin typeface="TH SarabunPSK"/>
                <a:cs typeface="TH SarabunPSK"/>
              </a:rPr>
              <a:t>) </a:t>
            </a:r>
            <a:r>
              <a:rPr lang="th-TH" sz="2000" dirty="0" smtClean="0">
                <a:latin typeface="TH SarabunPSK"/>
                <a:cs typeface="TH SarabunPSK"/>
              </a:rPr>
              <a:t>โดย</a:t>
            </a:r>
            <a:r>
              <a:rPr lang="x-none" sz="2000" dirty="0" smtClean="0">
                <a:latin typeface="TH SarabunPSK"/>
                <a:cs typeface="TH SarabunPSK"/>
              </a:rPr>
              <a:t>รัฐจะอุดหนุนใน</a:t>
            </a:r>
            <a:r>
              <a:rPr lang="x-none" sz="2000" dirty="0">
                <a:latin typeface="TH SarabunPSK"/>
                <a:cs typeface="TH SarabunPSK"/>
              </a:rPr>
              <a:t>อัตรา 61.37 บาทต่อไร่ และสำหรับเกษตรกรที่เป็นลูกค้าสินเชื่อเพื่อการ</a:t>
            </a:r>
            <a:r>
              <a:rPr lang="x-none" sz="2000" dirty="0" smtClean="0">
                <a:latin typeface="TH SarabunPSK"/>
                <a:cs typeface="TH SarabunPSK"/>
              </a:rPr>
              <a:t>เพาะปลูกข้าว</a:t>
            </a:r>
            <a:r>
              <a:rPr lang="x-none" sz="2000" dirty="0">
                <a:latin typeface="TH SarabunPSK"/>
                <a:cs typeface="TH SarabunPSK"/>
              </a:rPr>
              <a:t>นาปี ปีการผลิต </a:t>
            </a:r>
            <a:r>
              <a:rPr lang="en-US" sz="2000" dirty="0">
                <a:latin typeface="TH SarabunPSK"/>
                <a:cs typeface="TH SarabunPSK"/>
              </a:rPr>
              <a:t>2560</a:t>
            </a:r>
            <a:r>
              <a:rPr lang="en-US" sz="2000" b="1" dirty="0">
                <a:latin typeface="TH SarabunPSK"/>
                <a:cs typeface="TH SarabunPSK"/>
              </a:rPr>
              <a:t> </a:t>
            </a:r>
            <a:r>
              <a:rPr lang="x-none" sz="2000" dirty="0">
                <a:latin typeface="TH SarabunPSK"/>
                <a:cs typeface="TH SarabunPSK"/>
              </a:rPr>
              <a:t>ของ ธ.ก.ส.</a:t>
            </a:r>
            <a:r>
              <a:rPr lang="x-none" sz="2000" b="1" dirty="0">
                <a:latin typeface="TH SarabunPSK"/>
                <a:cs typeface="TH SarabunPSK"/>
              </a:rPr>
              <a:t> </a:t>
            </a:r>
            <a:endParaRPr lang="th-TH" sz="2000" dirty="0">
              <a:latin typeface="TH SarabunPSK" charset="0"/>
              <a:ea typeface="Calibri" charset="0"/>
              <a:cs typeface="TH SarabunPSK" charset="0"/>
            </a:endParaRPr>
          </a:p>
          <a:p>
            <a:r>
              <a:rPr lang="th-TH" sz="2000" dirty="0">
                <a:latin typeface="TH SarabunPSK"/>
                <a:cs typeface="TH SarabunPSK"/>
              </a:rPr>
              <a:t> </a:t>
            </a:r>
            <a:r>
              <a:rPr lang="th-TH" sz="2000" dirty="0" smtClean="0">
                <a:latin typeface="TH SarabunPSK"/>
                <a:cs typeface="TH SarabunPSK"/>
              </a:rPr>
              <a:t>    </a:t>
            </a:r>
            <a:r>
              <a:rPr lang="x-none" sz="2000" dirty="0" smtClean="0">
                <a:latin typeface="TH SarabunPSK"/>
                <a:cs typeface="TH SarabunPSK"/>
              </a:rPr>
              <a:t>ธ.</a:t>
            </a:r>
            <a:r>
              <a:rPr lang="x-none" sz="2000" dirty="0">
                <a:latin typeface="TH SarabunPSK"/>
                <a:cs typeface="TH SarabunPSK"/>
              </a:rPr>
              <a:t>ก.ส. </a:t>
            </a:r>
            <a:r>
              <a:rPr lang="x-none" sz="2000" dirty="0" smtClean="0">
                <a:latin typeface="TH SarabunPSK"/>
                <a:cs typeface="TH SarabunPSK"/>
              </a:rPr>
              <a:t>จะอุดหนุนอีก </a:t>
            </a:r>
            <a:r>
              <a:rPr lang="x-none" sz="2000" dirty="0">
                <a:latin typeface="TH SarabunPSK"/>
                <a:cs typeface="TH SarabunPSK"/>
              </a:rPr>
              <a:t>36 บาทต่อ</a:t>
            </a:r>
            <a:r>
              <a:rPr lang="x-none" sz="2000" dirty="0" smtClean="0">
                <a:latin typeface="TH SarabunPSK"/>
                <a:cs typeface="TH SarabunPSK"/>
              </a:rPr>
              <a:t>ไร่</a:t>
            </a:r>
            <a:endParaRPr lang="th-TH" sz="2000" dirty="0">
              <a:latin typeface="TH SarabunPSK" charset="0"/>
              <a:ea typeface="Calibri" charset="0"/>
              <a:cs typeface="TH SarabunPSK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5142313" y="327572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1.37</a:t>
            </a:r>
            <a:r>
              <a:rPr lang="en-US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บาทต่อไร่</a:t>
            </a:r>
            <a:endParaRPr lang="en-US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5150730" y="3906442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H SarabunPSK"/>
                <a:cs typeface="TH SarabunPSK"/>
              </a:rPr>
              <a:t>36 </a:t>
            </a:r>
            <a:r>
              <a:rPr lang="th-TH" sz="2000" b="1" dirty="0" smtClean="0">
                <a:latin typeface="TH SarabunPSK"/>
                <a:cs typeface="TH SarabunPSK"/>
              </a:rPr>
              <a:t>บาทต่อไร่</a:t>
            </a:r>
            <a:endParaRPr lang="en-US" sz="2000" b="1" dirty="0">
              <a:latin typeface="TH SarabunPSK"/>
              <a:cs typeface="TH SarabunPSK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156815" y="243627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H SarabunPSK"/>
                <a:cs typeface="TH SarabunPSK"/>
              </a:rPr>
              <a:t>36 </a:t>
            </a:r>
            <a:r>
              <a:rPr lang="th-TH" sz="2000" b="1" dirty="0" smtClean="0">
                <a:latin typeface="TH SarabunPSK"/>
                <a:cs typeface="TH SarabunPSK"/>
              </a:rPr>
              <a:t>บาทต่อไร่</a:t>
            </a:r>
            <a:endParaRPr lang="en-US" sz="2000" b="1" dirty="0">
              <a:latin typeface="TH SarabunPSK"/>
              <a:cs typeface="TH SarabunPSK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491829" y="237088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รวม 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97.37</a:t>
            </a:r>
            <a:r>
              <a:rPr lang="en-US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บาทต่อไร่</a:t>
            </a:r>
            <a:endParaRPr lang="en-US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14014" y="4601664"/>
            <a:ext cx="4533901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th-TH" sz="2000" b="1" dirty="0" smtClean="0">
                <a:latin typeface="TH SarabunPSK" charset="0"/>
                <a:ea typeface="Calibri" charset="0"/>
                <a:cs typeface="TH SarabunPSK" charset="0"/>
              </a:rPr>
              <a:t>วงเงิน</a:t>
            </a:r>
            <a:r>
              <a:rPr lang="th-TH" sz="2000" b="1" dirty="0">
                <a:latin typeface="TH SarabunPSK" charset="0"/>
                <a:ea typeface="Calibri" charset="0"/>
                <a:cs typeface="TH SarabunPSK" charset="0"/>
              </a:rPr>
              <a:t>ความคุ้มครอง 1,</a:t>
            </a:r>
            <a:r>
              <a:rPr lang="en-US" sz="2000" b="1" dirty="0">
                <a:latin typeface="TH SarabunPSK" charset="0"/>
                <a:ea typeface="Calibri" charset="0"/>
                <a:cs typeface="TH SarabunPSK" charset="0"/>
              </a:rPr>
              <a:t>260</a:t>
            </a:r>
            <a:r>
              <a:rPr lang="th-TH" sz="2000" b="1" dirty="0">
                <a:latin typeface="TH SarabunPSK" charset="0"/>
                <a:ea typeface="Calibri" charset="0"/>
                <a:cs typeface="TH SarabunPSK" charset="0"/>
              </a:rPr>
              <a:t> บาทต่อไร่  </a:t>
            </a:r>
            <a:r>
              <a:rPr lang="th-TH" sz="2000" dirty="0">
                <a:latin typeface="TH SarabunPSK" charset="0"/>
                <a:ea typeface="Calibri" charset="0"/>
                <a:cs typeface="TH SarabunPSK" charset="0"/>
              </a:rPr>
              <a:t>สำหรับภัยน้ำท่วมหรือฝนตกหนัก ภัยแล้ง ฝนแล้งหรือฝนทิ้งช่วง ลมพายุหรือพายุไต้ฝุ่น ภัยอากาศหนาวหรือน้ำค้างแข็ง ลูกเห็บ ไฟไหม้ </a:t>
            </a:r>
            <a:r>
              <a:rPr lang="th-TH" sz="2000" b="1" dirty="0">
                <a:latin typeface="TH SarabunPSK" charset="0"/>
                <a:ea typeface="Calibri" charset="0"/>
                <a:cs typeface="TH SarabunPSK" charset="0"/>
              </a:rPr>
              <a:t>และวงเงินความคุ้มครอง </a:t>
            </a:r>
            <a:r>
              <a:rPr lang="en-US" sz="2000" b="1" dirty="0">
                <a:latin typeface="TH SarabunPSK" charset="0"/>
                <a:ea typeface="Calibri" charset="0"/>
                <a:cs typeface="TH SarabunPSK" charset="0"/>
              </a:rPr>
              <a:t>630</a:t>
            </a:r>
            <a:r>
              <a:rPr lang="th-TH" sz="2000" b="1" dirty="0">
                <a:latin typeface="TH SarabunPSK" charset="0"/>
                <a:ea typeface="Calibri" charset="0"/>
                <a:cs typeface="TH SarabunPSK" charset="0"/>
              </a:rPr>
              <a:t> บาทต่อไร่ </a:t>
            </a:r>
            <a:r>
              <a:rPr lang="th-TH" sz="2000" dirty="0">
                <a:latin typeface="TH SarabunPSK" charset="0"/>
                <a:ea typeface="Calibri" charset="0"/>
                <a:cs typeface="TH SarabunPSK" charset="0"/>
              </a:rPr>
              <a:t>สำหรับภัยศัตรูพืชหรือโรคระบาด</a:t>
            </a:r>
          </a:p>
          <a:p>
            <a:pPr marL="285750" indent="-285750">
              <a:buFont typeface="Wingdings" charset="2"/>
              <a:buChar char="ü"/>
            </a:pPr>
            <a:r>
              <a:rPr lang="th-TH" sz="2000" dirty="0">
                <a:latin typeface="TH SarabunPSK" charset="0"/>
                <a:ea typeface="Calibri" charset="0"/>
                <a:cs typeface="TH SarabunPSK" charset="0"/>
              </a:rPr>
              <a:t> กรอบวงเงินงบประมาณในการอุดหนุนเบี้ยประกันภัย จำนวน </a:t>
            </a:r>
            <a:r>
              <a:rPr lang="th-TH" sz="2000" b="1" dirty="0">
                <a:latin typeface="TH SarabunPSK"/>
                <a:cs typeface="TH SarabunPSK"/>
              </a:rPr>
              <a:t>1</a:t>
            </a:r>
            <a:r>
              <a:rPr lang="en-US" sz="2000" b="1" dirty="0">
                <a:latin typeface="TH SarabunPSK"/>
                <a:cs typeface="TH SarabunPSK"/>
              </a:rPr>
              <a:t>,</a:t>
            </a:r>
            <a:r>
              <a:rPr lang="th-TH" sz="2000" b="1" dirty="0">
                <a:latin typeface="TH SarabunPSK"/>
                <a:cs typeface="TH SarabunPSK"/>
              </a:rPr>
              <a:t>841</a:t>
            </a:r>
            <a:r>
              <a:rPr lang="en-US" sz="2000" b="1" dirty="0">
                <a:latin typeface="TH SarabunPSK"/>
                <a:cs typeface="TH SarabunPSK"/>
              </a:rPr>
              <a:t>,100,000 </a:t>
            </a:r>
            <a:r>
              <a:rPr lang="th-TH" sz="2000" b="1" dirty="0">
                <a:latin typeface="TH SarabunPSK"/>
                <a:cs typeface="TH SarabunPSK"/>
              </a:rPr>
              <a:t>บาท </a:t>
            </a:r>
            <a:r>
              <a:rPr lang="th-TH" sz="2000" b="1" dirty="0">
                <a:latin typeface="TH SarabunPSK"/>
                <a:ea typeface="Calibri" charset="0"/>
                <a:cs typeface="TH SarabunPSK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6655" y="1901015"/>
            <a:ext cx="720871" cy="6937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61140" y="3375377"/>
            <a:ext cx="719849" cy="6758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3900" y="3859690"/>
            <a:ext cx="598413" cy="561869"/>
          </a:xfrm>
          <a:prstGeom prst="rect">
            <a:avLst/>
          </a:prstGeom>
        </p:spPr>
      </p:pic>
      <p:pic>
        <p:nvPicPr>
          <p:cNvPr id="40" name="Picture 39" descr="44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1105" y="1914431"/>
            <a:ext cx="1090494" cy="1090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901105" y="2930590"/>
            <a:ext cx="1109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ผู้รับประกันภัย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03829" y="2424009"/>
            <a:ext cx="11815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00B050"/>
                </a:solidFill>
                <a:latin typeface="TH SarabunPSK"/>
                <a:cs typeface="TH SarabunPSK"/>
              </a:rPr>
              <a:t>เบี้ยประกันภัย</a:t>
            </a:r>
            <a:endParaRPr lang="en-US" sz="1800" b="1" dirty="0">
              <a:solidFill>
                <a:srgbClr val="00B050"/>
              </a:solidFill>
              <a:latin typeface="TH SarabunPSK"/>
              <a:cs typeface="TH SarabunPSK"/>
            </a:endParaRPr>
          </a:p>
        </p:txBody>
      </p:sp>
      <p:cxnSp>
        <p:nvCxnSpPr>
          <p:cNvPr id="51" name="Elbow Connector 2096"/>
          <p:cNvCxnSpPr/>
          <p:nvPr/>
        </p:nvCxnSpPr>
        <p:spPr>
          <a:xfrm flipV="1">
            <a:off x="5246815" y="3713322"/>
            <a:ext cx="899165" cy="6981"/>
          </a:xfrm>
          <a:prstGeom prst="bentConnector3">
            <a:avLst>
              <a:gd name="adj1" fmla="val 99577"/>
            </a:avLst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>
            <a:off x="3864933" y="1767121"/>
            <a:ext cx="627893" cy="955223"/>
          </a:xfrm>
          <a:prstGeom prst="leftBrace">
            <a:avLst>
              <a:gd name="adj1" fmla="val 8333"/>
              <a:gd name="adj2" fmla="val 47607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55" name="Left Brace 54"/>
          <p:cNvSpPr/>
          <p:nvPr/>
        </p:nvSpPr>
        <p:spPr>
          <a:xfrm>
            <a:off x="3858871" y="3304564"/>
            <a:ext cx="627893" cy="955223"/>
          </a:xfrm>
          <a:prstGeom prst="leftBrace">
            <a:avLst>
              <a:gd name="adj1" fmla="val 8333"/>
              <a:gd name="adj2" fmla="val 47607"/>
            </a:avLst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54865" y="902076"/>
            <a:ext cx="876770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</a:t>
            </a:r>
            <a:r>
              <a:rPr lang="en-US" sz="19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en-US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เพื่อเกษตรกรมีเครื่องมือในการบริหารความเสี่ยงจากภัยพิบัติทางธรรมชาติด้วยตนเอง และเป็น</a:t>
            </a:r>
            <a:r>
              <a:rPr lang="th-TH" sz="1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การต่อ</a:t>
            </a:r>
            <a:r>
              <a:rPr lang="th-TH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ยอด</a:t>
            </a:r>
            <a:br>
              <a:rPr lang="th-TH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</a:t>
            </a:r>
            <a:r>
              <a:rPr lang="th-TH" sz="1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ช่วยเหลือ</a:t>
            </a:r>
            <a:r>
              <a:rPr lang="th-TH" sz="19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ของรัฐ </a:t>
            </a:r>
            <a:r>
              <a:rPr lang="th-TH" sz="19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ตามระเบียบกระทรวงการคลังว่าด้วยเงินทดรองราชการเพื่อช่วยเหลือผู้ประสบภัยพิบัติกรณีฉุกเฉิน พ.ศ. 2556 </a:t>
            </a:r>
            <a:endParaRPr lang="en-US" sz="19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78" y="3175748"/>
            <a:ext cx="539776" cy="53977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031" y="1697330"/>
            <a:ext cx="539776" cy="53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70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2171</TotalTime>
  <Words>209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ชุดรูปแบบของ Office</vt:lpstr>
      <vt:lpstr>โครงการประกันภัยข้าวนาปี ปีการผลิต 2560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User</dc:creator>
  <cp:lastModifiedBy>ACER</cp:lastModifiedBy>
  <cp:revision>140</cp:revision>
  <cp:lastPrinted>2017-06-27T10:17:31Z</cp:lastPrinted>
  <dcterms:created xsi:type="dcterms:W3CDTF">2014-06-26T02:41:53Z</dcterms:created>
  <dcterms:modified xsi:type="dcterms:W3CDTF">2017-06-28T11:43:19Z</dcterms:modified>
</cp:coreProperties>
</file>