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51343" y="1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419C4-1C3D-4899-AB0E-14EC93BFDFAB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A2EDE-8AA1-4659-A303-C63675FF7B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31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A2EDE-8AA1-4659-A303-C63675FF7B8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09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9C53-9A04-4EB9-97A9-96DFA5E05F52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6F97-B07F-4382-9A6C-42D72091E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9C53-9A04-4EB9-97A9-96DFA5E05F52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6F97-B07F-4382-9A6C-42D72091E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9C53-9A04-4EB9-97A9-96DFA5E05F52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6F97-B07F-4382-9A6C-42D72091E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9C53-9A04-4EB9-97A9-96DFA5E05F52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6F97-B07F-4382-9A6C-42D72091E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9C53-9A04-4EB9-97A9-96DFA5E05F52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6F97-B07F-4382-9A6C-42D72091E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9C53-9A04-4EB9-97A9-96DFA5E05F52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6F97-B07F-4382-9A6C-42D72091E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9C53-9A04-4EB9-97A9-96DFA5E05F52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6F97-B07F-4382-9A6C-42D72091E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9C53-9A04-4EB9-97A9-96DFA5E05F52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6F97-B07F-4382-9A6C-42D72091E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9C53-9A04-4EB9-97A9-96DFA5E05F52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6F97-B07F-4382-9A6C-42D72091E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9C53-9A04-4EB9-97A9-96DFA5E05F52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6F97-B07F-4382-9A6C-42D72091E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9C53-9A04-4EB9-97A9-96DFA5E05F52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6F97-B07F-4382-9A6C-42D72091E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49C53-9A04-4EB9-97A9-96DFA5E05F52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B6F97-B07F-4382-9A6C-42D72091E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574277" y="5680115"/>
            <a:ext cx="7963453" cy="1155505"/>
          </a:xfrm>
          <a:prstGeom prst="rect">
            <a:avLst/>
          </a:prstGeom>
          <a:solidFill>
            <a:srgbClr val="FFFFCC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" y="0"/>
            <a:ext cx="9144000" cy="522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69" y="1849658"/>
            <a:ext cx="3528392" cy="2727970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115" y="1812359"/>
            <a:ext cx="3528392" cy="272797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-10883" y="555904"/>
            <a:ext cx="9143999" cy="5539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1500" b="1" spc="-1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 </a:t>
            </a:r>
            <a:r>
              <a:rPr lang="en-US" sz="1500" b="1" spc="-1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en-US" sz="1500" spc="-1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500" spc="-1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เพื่อให้เกษตรกรมีเครื่องมือในการบริหารจัดการความเสี่ยงจากภัยพิบัติทางธรรมชาติด้วยตนเอง และเป็น</a:t>
            </a:r>
            <a:r>
              <a:rPr lang="th-TH" sz="1500" spc="-1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การต่อ</a:t>
            </a:r>
            <a:r>
              <a:rPr lang="th-TH" sz="1500" spc="-1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ยอดความ</a:t>
            </a:r>
            <a:r>
              <a:rPr lang="th-TH" sz="1500" spc="-1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ช่วยเหลือ</a:t>
            </a:r>
            <a:r>
              <a:rPr lang="th-TH" sz="1500" spc="-1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ของรัฐ </a:t>
            </a:r>
            <a:r>
              <a:rPr lang="th-TH" sz="15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ตามระเบียบกระทรวงการคลังว่า</a:t>
            </a:r>
            <a:r>
              <a:rPr lang="th-TH" sz="15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ด้วยเงิน</a:t>
            </a:r>
            <a:r>
              <a:rPr lang="th-TH" sz="15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ทดรองราชการเพื่อช่วยเหลือผู้ประสบภัยพิบัติกรณีฉุกเฉิน พ.ศ. 2556 </a:t>
            </a:r>
            <a:endParaRPr lang="en-US" sz="15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2240" y="-19658"/>
            <a:ext cx="8777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โครงการประกันภัยข้าวนาปี และโครงการประกันภัยข้าวโพดเลี้ยงสัตว์ ปีการผลิต 256</a:t>
            </a:r>
            <a:r>
              <a:rPr lang="en-US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endParaRPr lang="en-US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68677" y="1955550"/>
            <a:ext cx="3277642" cy="2495984"/>
            <a:chOff x="568677" y="1636689"/>
            <a:chExt cx="3277642" cy="2495984"/>
          </a:xfrm>
        </p:grpSpPr>
        <p:sp>
          <p:nvSpPr>
            <p:cNvPr id="6" name="TextBox 5"/>
            <p:cNvSpPr txBox="1"/>
            <p:nvPr/>
          </p:nvSpPr>
          <p:spPr>
            <a:xfrm>
              <a:off x="1259632" y="2996952"/>
              <a:ext cx="1040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400" b="1" dirty="0" smtClean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3</a:t>
              </a:r>
              <a:r>
                <a:rPr lang="en-US" sz="1400" b="1" dirty="0" smtClean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4</a:t>
              </a:r>
              <a:r>
                <a:rPr lang="th-TH" sz="1400" b="1" dirty="0" smtClean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 บาทต่อไร่</a:t>
              </a:r>
              <a:endParaRPr lang="th-TH" sz="1400" b="1" dirty="0">
                <a:latin typeface="TH SarabunPSK" pitchFamily="34" charset="-34"/>
                <a:cs typeface="TH SarabunPSK" pitchFamily="34" charset="-34"/>
              </a:endParaRPr>
            </a:p>
            <a:p>
              <a:pPr algn="ctr"/>
              <a:endParaRPr lang="th-TH" sz="1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23728" y="2996952"/>
              <a:ext cx="1040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400" b="1" dirty="0" smtClean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3</a:t>
              </a:r>
              <a:r>
                <a:rPr lang="en-US" sz="1400" b="1" dirty="0" smtClean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4</a:t>
              </a:r>
              <a:r>
                <a:rPr lang="th-TH" sz="1400" b="1" dirty="0" smtClean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 บาทต่อไร่</a:t>
              </a:r>
              <a:endParaRPr lang="th-TH" sz="1400" b="1" dirty="0">
                <a:latin typeface="TH SarabunPSK" pitchFamily="34" charset="-34"/>
                <a:cs typeface="TH SarabunPSK" pitchFamily="34" charset="-34"/>
              </a:endParaRPr>
            </a:p>
            <a:p>
              <a:pPr algn="ctr"/>
              <a:endParaRPr lang="th-TH" sz="1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68677" y="3486342"/>
              <a:ext cx="32776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2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งบประมาณอุดหนุนรวม 1,740.6 ล้านบาท</a:t>
              </a:r>
            </a:p>
            <a:p>
              <a:pPr algn="ctr"/>
              <a:r>
                <a:rPr lang="th-TH" sz="12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5</a:t>
              </a:r>
              <a:r>
                <a:rPr lang="en-US" sz="12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1 </a:t>
              </a:r>
              <a:r>
                <a:rPr lang="th-TH" sz="12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บาทต่อไร่ (ไม่รวมภาษีมูลค่าเพิ่มและอากรแสตมป์) </a:t>
              </a:r>
            </a:p>
            <a:p>
              <a:pPr algn="ctr"/>
              <a:r>
                <a:rPr lang="th-TH" sz="12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หรือ 58.02 บาทต่อไร่ (รวมภาษีมูลค่าเพิ่มและอากรแสตมป์)</a:t>
              </a:r>
              <a:endParaRPr lang="en-US" sz="1200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97229" y="2135412"/>
              <a:ext cx="6317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400" b="1" dirty="0" smtClean="0">
                  <a:latin typeface="TH SarabunPSK" pitchFamily="34" charset="-34"/>
                  <a:cs typeface="TH SarabunPSK" pitchFamily="34" charset="-34"/>
                </a:rPr>
                <a:t>5*</a:t>
              </a:r>
              <a:endParaRPr lang="th-TH" sz="14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08179" y="1884120"/>
              <a:ext cx="6317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400" b="1" dirty="0" smtClean="0">
                  <a:latin typeface="TH SarabunPSK" pitchFamily="34" charset="-34"/>
                  <a:cs typeface="TH SarabunPSK" pitchFamily="34" charset="-34"/>
                </a:rPr>
                <a:t>15*</a:t>
              </a:r>
              <a:endParaRPr lang="th-TH" sz="14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24036" y="1636689"/>
              <a:ext cx="6317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400" b="1" dirty="0">
                  <a:latin typeface="TH SarabunPSK" pitchFamily="34" charset="-34"/>
                  <a:cs typeface="TH SarabunPSK" pitchFamily="34" charset="-34"/>
                </a:rPr>
                <a:t>2</a:t>
              </a:r>
              <a:r>
                <a:rPr lang="th-TH" sz="1400" b="1" dirty="0" smtClean="0">
                  <a:latin typeface="TH SarabunPSK" pitchFamily="34" charset="-34"/>
                  <a:cs typeface="TH SarabunPSK" pitchFamily="34" charset="-34"/>
                </a:rPr>
                <a:t>5*</a:t>
              </a:r>
              <a:endParaRPr lang="th-TH" sz="1400" b="1" dirty="0">
                <a:latin typeface="TH SarabunPSK" pitchFamily="34" charset="-34"/>
                <a:cs typeface="TH SarabunPSK" pitchFamily="34" charset="-34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74248" y="1909641"/>
            <a:ext cx="1128943" cy="738664"/>
          </a:xfrm>
          <a:prstGeom prst="rect">
            <a:avLst/>
          </a:prstGeom>
          <a:noFill/>
          <a:ln w="19050">
            <a:solidFill>
              <a:srgbClr val="FF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TH SarabunPSK" pitchFamily="34" charset="-34"/>
                <a:cs typeface="TH SarabunPSK" pitchFamily="34" charset="-34"/>
              </a:rPr>
              <a:t>Tier 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2</a:t>
            </a:r>
            <a:endParaRPr lang="en-US" sz="1400" b="1" dirty="0" smtClean="0"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(สมัครใจ)</a:t>
            </a:r>
          </a:p>
          <a:p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เป้าหมาย </a:t>
            </a:r>
            <a:r>
              <a:rPr lang="th-TH" sz="1400" b="1" u="sng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5 </a:t>
            </a:r>
            <a:r>
              <a:rPr lang="th-TH" sz="1400" b="1" u="sng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ล้าน</a:t>
            </a:r>
            <a:r>
              <a:rPr lang="th-TH" sz="1400" b="1" u="sng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ไร่</a:t>
            </a:r>
            <a:endParaRPr lang="th-TH" sz="1400" b="1" u="sng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495" y="2928426"/>
            <a:ext cx="877253" cy="116955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TH SarabunPSK" pitchFamily="34" charset="-34"/>
                <a:cs typeface="TH SarabunPSK" pitchFamily="34" charset="-34"/>
              </a:rPr>
              <a:t>Tier 1 (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พื้นฐาน)</a:t>
            </a:r>
          </a:p>
          <a:p>
            <a:pPr algn="ctr"/>
            <a:r>
              <a:rPr lang="th-TH" sz="1400" b="1" u="sng" spc="-5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85 </a:t>
            </a:r>
            <a:r>
              <a:rPr lang="th-TH" sz="1400" b="1" u="sng" spc="-5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บาทต่อไร่</a:t>
            </a:r>
            <a:r>
              <a:rPr lang="th-TH" sz="1400" b="1" u="sng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*</a:t>
            </a:r>
            <a:endParaRPr lang="en-US" sz="14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เป้าหมาย </a:t>
            </a:r>
          </a:p>
          <a:p>
            <a:r>
              <a:rPr lang="th-TH" sz="1400" b="1" u="sng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30 ล้านไร่</a:t>
            </a:r>
            <a:endParaRPr lang="th-TH" sz="1400" b="1" u="sng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8" name="Picture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8583" y="2140255"/>
            <a:ext cx="223878" cy="241399"/>
          </a:xfrm>
          <a:prstGeom prst="rect">
            <a:avLst/>
          </a:prstGeom>
        </p:spPr>
      </p:pic>
      <p:pic>
        <p:nvPicPr>
          <p:cNvPr id="19" name="Picture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177" y="2426342"/>
            <a:ext cx="227284" cy="241399"/>
          </a:xfrm>
          <a:prstGeom prst="rect">
            <a:avLst/>
          </a:prstGeom>
        </p:spPr>
      </p:pic>
      <p:grpSp>
        <p:nvGrpSpPr>
          <p:cNvPr id="72" name="Group 71"/>
          <p:cNvGrpSpPr/>
          <p:nvPr/>
        </p:nvGrpSpPr>
        <p:grpSpPr>
          <a:xfrm>
            <a:off x="2770125" y="1604796"/>
            <a:ext cx="1128729" cy="319449"/>
            <a:chOff x="2770125" y="1285935"/>
            <a:chExt cx="1128729" cy="319449"/>
          </a:xfrm>
        </p:grpSpPr>
        <p:pic>
          <p:nvPicPr>
            <p:cNvPr id="17" name="Picture 24"/>
            <p:cNvPicPr>
              <a:picLocks noChangeAspect="1"/>
            </p:cNvPicPr>
            <p:nvPr/>
          </p:nvPicPr>
          <p:blipFill rotWithShape="1">
            <a:blip r:embed="rId6" cstate="print"/>
            <a:srcRect l="8697" t="9990" r="12638" b="14094"/>
            <a:stretch/>
          </p:blipFill>
          <p:spPr>
            <a:xfrm>
              <a:off x="2770125" y="1285935"/>
              <a:ext cx="229595" cy="300217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2916662" y="1297607"/>
              <a:ext cx="982192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th-TH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ทุนประกันภัย</a:t>
              </a:r>
              <a:endPara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755177" y="2091677"/>
            <a:ext cx="1312767" cy="598909"/>
            <a:chOff x="2755177" y="1772816"/>
            <a:chExt cx="1312767" cy="598909"/>
          </a:xfrm>
        </p:grpSpPr>
        <p:sp>
          <p:nvSpPr>
            <p:cNvPr id="21" name="TextBox 20"/>
            <p:cNvSpPr txBox="1"/>
            <p:nvPr/>
          </p:nvSpPr>
          <p:spPr>
            <a:xfrm>
              <a:off x="2986076" y="1772816"/>
              <a:ext cx="10587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b="1" dirty="0" smtClean="0">
                  <a:latin typeface="TH SarabunPSK" pitchFamily="34" charset="-34"/>
                  <a:cs typeface="TH SarabunPSK" pitchFamily="34" charset="-34"/>
                </a:rPr>
                <a:t>240 บาทต่อไร่</a:t>
              </a:r>
              <a:endParaRPr lang="en-US" sz="14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grpSp>
          <p:nvGrpSpPr>
            <p:cNvPr id="59" name="Group 58"/>
            <p:cNvGrpSpPr/>
            <p:nvPr/>
          </p:nvGrpSpPr>
          <p:grpSpPr>
            <a:xfrm>
              <a:off x="2755177" y="1784548"/>
              <a:ext cx="1312767" cy="587177"/>
              <a:chOff x="2755177" y="1784548"/>
              <a:chExt cx="1312767" cy="587177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2982461" y="2041103"/>
                <a:ext cx="108548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1400" b="1" dirty="0" smtClean="0">
                    <a:latin typeface="TH SarabunPSK" pitchFamily="34" charset="-34"/>
                    <a:cs typeface="TH SarabunPSK" pitchFamily="34" charset="-34"/>
                  </a:rPr>
                  <a:t>120 บาทต่อไร่</a:t>
                </a:r>
                <a:endParaRPr lang="en-US" sz="1400" b="1" dirty="0">
                  <a:latin typeface="TH SarabunPSK" pitchFamily="34" charset="-34"/>
                  <a:cs typeface="TH SarabunPSK" pitchFamily="34" charset="-34"/>
                </a:endParaRPr>
              </a:p>
            </p:txBody>
          </p:sp>
          <p:sp>
            <p:nvSpPr>
              <p:cNvPr id="23" name="Rectangle 81"/>
              <p:cNvSpPr/>
              <p:nvPr/>
            </p:nvSpPr>
            <p:spPr>
              <a:xfrm>
                <a:off x="2755177" y="1784548"/>
                <a:ext cx="1118245" cy="587177"/>
              </a:xfrm>
              <a:prstGeom prst="rect">
                <a:avLst/>
              </a:prstGeom>
              <a:noFill/>
              <a:ln w="19050">
                <a:solidFill>
                  <a:srgbClr val="FF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rtlCol="0" anchor="t"/>
              <a:lstStyle/>
              <a:p>
                <a:r>
                  <a:rPr lang="th-TH" sz="1600" b="1" dirty="0" smtClean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          </a:t>
                </a:r>
                <a:endParaRPr lang="th-TH" sz="16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 algn="ctr"/>
                <a:endParaRPr lang="th-TH" sz="16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 algn="ctr"/>
                <a:r>
                  <a:rPr lang="th-TH" sz="1600" b="1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 </a:t>
                </a:r>
                <a:endParaRPr lang="en-US" sz="16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p:grpSp>
      </p:grpSp>
      <p:sp>
        <p:nvSpPr>
          <p:cNvPr id="24" name="วงเล็บปีกกาขวา 88"/>
          <p:cNvSpPr/>
          <p:nvPr/>
        </p:nvSpPr>
        <p:spPr>
          <a:xfrm rot="19730817">
            <a:off x="2409661" y="1899310"/>
            <a:ext cx="184281" cy="878411"/>
          </a:xfrm>
          <a:prstGeom prst="rightBrace">
            <a:avLst/>
          </a:prstGeom>
          <a:ln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5" name="วงเล็บปีกกาขวา 88"/>
          <p:cNvSpPr/>
          <p:nvPr/>
        </p:nvSpPr>
        <p:spPr>
          <a:xfrm rot="1718651" flipH="1">
            <a:off x="1821901" y="1917551"/>
            <a:ext cx="161162" cy="858400"/>
          </a:xfrm>
          <a:prstGeom prst="rightBrace">
            <a:avLst/>
          </a:prstGeom>
          <a:ln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pic>
        <p:nvPicPr>
          <p:cNvPr id="27" name="Picture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332" y="3211844"/>
            <a:ext cx="223878" cy="241399"/>
          </a:xfrm>
          <a:prstGeom prst="rect">
            <a:avLst/>
          </a:prstGeom>
        </p:spPr>
      </p:pic>
      <p:pic>
        <p:nvPicPr>
          <p:cNvPr id="28" name="Picture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926" y="3497931"/>
            <a:ext cx="227284" cy="241399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3563888" y="3163266"/>
            <a:ext cx="10587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1,260 บาทต่อไร่</a:t>
            </a:r>
            <a:endParaRPr lang="en-US" sz="1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63888" y="3431553"/>
            <a:ext cx="1085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630 บาทต่อไร่</a:t>
            </a:r>
            <a:endParaRPr lang="en-US" sz="14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1" name="Picture 24"/>
          <p:cNvPicPr>
            <a:picLocks noChangeAspect="1"/>
          </p:cNvPicPr>
          <p:nvPr/>
        </p:nvPicPr>
        <p:blipFill rotWithShape="1">
          <a:blip r:embed="rId6" cstate="print"/>
          <a:srcRect l="8697" t="9990" r="12638" b="14094"/>
          <a:stretch/>
        </p:blipFill>
        <p:spPr>
          <a:xfrm>
            <a:off x="3367615" y="2780928"/>
            <a:ext cx="229595" cy="300217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3525202" y="2780928"/>
            <a:ext cx="982192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th-TH" sz="1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ทุนประกันภัย</a:t>
            </a:r>
            <a:endParaRPr lang="en-US" sz="1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3" name="Rectangle 81"/>
          <p:cNvSpPr/>
          <p:nvPr/>
        </p:nvSpPr>
        <p:spPr>
          <a:xfrm>
            <a:off x="3347864" y="3134704"/>
            <a:ext cx="1185482" cy="602737"/>
          </a:xfrm>
          <a:prstGeom prst="rect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r>
              <a:rPr lang="th-TH" sz="1600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</a:t>
            </a:r>
            <a:endParaRPr lang="th-TH" sz="16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th-TH" sz="16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endParaRPr lang="en-US" sz="16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4" name="วงเล็บปีกกาขวา 88"/>
          <p:cNvSpPr/>
          <p:nvPr/>
        </p:nvSpPr>
        <p:spPr>
          <a:xfrm rot="1718651" flipH="1">
            <a:off x="1101061" y="2697491"/>
            <a:ext cx="164237" cy="1767218"/>
          </a:xfrm>
          <a:prstGeom prst="rightBrac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5" name="วงเล็บปีกกาขวา 88"/>
          <p:cNvSpPr/>
          <p:nvPr/>
        </p:nvSpPr>
        <p:spPr>
          <a:xfrm rot="19867418">
            <a:off x="3121337" y="2667117"/>
            <a:ext cx="167058" cy="1780391"/>
          </a:xfrm>
          <a:prstGeom prst="rightBrac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37" name="Straight Connector 36"/>
          <p:cNvCxnSpPr/>
          <p:nvPr/>
        </p:nvCxnSpPr>
        <p:spPr>
          <a:xfrm>
            <a:off x="4577363" y="1308242"/>
            <a:ext cx="31337" cy="3733451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700887" y="1632878"/>
            <a:ext cx="941399" cy="307777"/>
            <a:chOff x="807490" y="1582126"/>
            <a:chExt cx="941399" cy="307777"/>
          </a:xfrm>
        </p:grpSpPr>
        <p:pic>
          <p:nvPicPr>
            <p:cNvPr id="40" name="Picture 2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7490" y="1623688"/>
              <a:ext cx="126839" cy="207450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>
              <a:off x="958735" y="1582126"/>
              <a:ext cx="790154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th-TH" sz="14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เบี้ยประกันภัย</a:t>
              </a:r>
              <a:endPara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5401" y="2609405"/>
            <a:ext cx="941399" cy="307777"/>
            <a:chOff x="807490" y="1582126"/>
            <a:chExt cx="941399" cy="307777"/>
          </a:xfrm>
        </p:grpSpPr>
        <p:pic>
          <p:nvPicPr>
            <p:cNvPr id="44" name="Picture 2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7490" y="1623688"/>
              <a:ext cx="126839" cy="207450"/>
            </a:xfrm>
            <a:prstGeom prst="rect">
              <a:avLst/>
            </a:prstGeom>
          </p:spPr>
        </p:pic>
        <p:sp>
          <p:nvSpPr>
            <p:cNvPr id="45" name="TextBox 44"/>
            <p:cNvSpPr txBox="1"/>
            <p:nvPr/>
          </p:nvSpPr>
          <p:spPr>
            <a:xfrm>
              <a:off x="958735" y="1582126"/>
              <a:ext cx="790154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th-TH" sz="14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เบี้ยประกันภัย</a:t>
              </a:r>
              <a:endPara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2682851" y="4958348"/>
            <a:ext cx="4752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หมายเหตุ </a:t>
            </a:r>
            <a:r>
              <a:rPr lang="en-US" sz="1400" b="1" dirty="0" smtClean="0">
                <a:latin typeface="TH SarabunPSK" pitchFamily="34" charset="-34"/>
                <a:cs typeface="TH SarabunPSK" pitchFamily="34" charset="-34"/>
              </a:rPr>
              <a:t>: * = 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หน่วยเป็นบาทต่อไร่ และไม่</a:t>
            </a:r>
            <a:r>
              <a:rPr lang="th-TH" sz="1400" b="1" smtClean="0">
                <a:latin typeface="TH SarabunPSK" pitchFamily="34" charset="-34"/>
                <a:cs typeface="TH SarabunPSK" pitchFamily="34" charset="-34"/>
              </a:rPr>
              <a:t>รวม</a:t>
            </a:r>
            <a:r>
              <a:rPr lang="th-TH" sz="1400" b="1" smtClean="0">
                <a:latin typeface="TH SarabunPSK" pitchFamily="34" charset="-34"/>
                <a:cs typeface="TH SarabunPSK" pitchFamily="34" charset="-34"/>
              </a:rPr>
              <a:t>ภาษีมูลค่าเพิ่มและ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อากรแสตมป์</a:t>
            </a:r>
            <a:endParaRPr lang="en-US" sz="1400" b="1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5066159" y="1621546"/>
            <a:ext cx="941399" cy="307777"/>
            <a:chOff x="807490" y="1582126"/>
            <a:chExt cx="941399" cy="307777"/>
          </a:xfrm>
        </p:grpSpPr>
        <p:pic>
          <p:nvPicPr>
            <p:cNvPr id="49" name="Picture 2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7490" y="1623688"/>
              <a:ext cx="126839" cy="207450"/>
            </a:xfrm>
            <a:prstGeom prst="rect">
              <a:avLst/>
            </a:prstGeom>
          </p:spPr>
        </p:pic>
        <p:sp>
          <p:nvSpPr>
            <p:cNvPr id="50" name="TextBox 49"/>
            <p:cNvSpPr txBox="1"/>
            <p:nvPr/>
          </p:nvSpPr>
          <p:spPr>
            <a:xfrm>
              <a:off x="958735" y="1582126"/>
              <a:ext cx="790154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th-TH" sz="14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เบี้ยประกันภัย</a:t>
              </a:r>
              <a:endPara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4716016" y="2934769"/>
            <a:ext cx="853514" cy="116955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TH SarabunPSK" pitchFamily="34" charset="-34"/>
                <a:cs typeface="TH SarabunPSK" pitchFamily="34" charset="-34"/>
              </a:rPr>
              <a:t>Tier 1 (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พื้นฐาน)</a:t>
            </a:r>
          </a:p>
          <a:p>
            <a:r>
              <a:rPr lang="th-TH" sz="1400" b="1" u="sng" spc="-5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59 บาทต่อไร่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*</a:t>
            </a:r>
          </a:p>
          <a:p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เป้าหมาย </a:t>
            </a:r>
          </a:p>
          <a:p>
            <a:r>
              <a:rPr lang="th-TH" sz="1400" b="1" u="sng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3 </a:t>
            </a:r>
            <a:r>
              <a:rPr lang="th-TH" sz="1400" b="1" u="sng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ล้าน</a:t>
            </a:r>
            <a:r>
              <a:rPr lang="th-TH" sz="1400" b="1" u="sng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ไร่</a:t>
            </a:r>
            <a:endParaRPr lang="th-TH" sz="1400" b="1" u="sng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4644008" y="2643264"/>
            <a:ext cx="941399" cy="307777"/>
            <a:chOff x="807490" y="1582126"/>
            <a:chExt cx="941399" cy="307777"/>
          </a:xfrm>
        </p:grpSpPr>
        <p:pic>
          <p:nvPicPr>
            <p:cNvPr id="53" name="Picture 2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7490" y="1623688"/>
              <a:ext cx="126839" cy="207450"/>
            </a:xfrm>
            <a:prstGeom prst="rect">
              <a:avLst/>
            </a:prstGeom>
          </p:spPr>
        </p:pic>
        <p:sp>
          <p:nvSpPr>
            <p:cNvPr id="54" name="TextBox 53"/>
            <p:cNvSpPr txBox="1"/>
            <p:nvPr/>
          </p:nvSpPr>
          <p:spPr>
            <a:xfrm>
              <a:off x="958735" y="1582126"/>
              <a:ext cx="790154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th-TH" sz="14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เบี้ยประกันภัย</a:t>
              </a:r>
              <a:endPara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55" name="วงเล็บปีกกาขวา 88"/>
          <p:cNvSpPr/>
          <p:nvPr/>
        </p:nvSpPr>
        <p:spPr>
          <a:xfrm rot="19730817">
            <a:off x="7086213" y="1859982"/>
            <a:ext cx="184281" cy="878411"/>
          </a:xfrm>
          <a:prstGeom prst="rightBrace">
            <a:avLst/>
          </a:prstGeom>
          <a:ln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6" name="วงเล็บปีกกาขวา 88"/>
          <p:cNvSpPr/>
          <p:nvPr/>
        </p:nvSpPr>
        <p:spPr>
          <a:xfrm rot="1718651" flipH="1">
            <a:off x="6498453" y="1878223"/>
            <a:ext cx="161162" cy="858400"/>
          </a:xfrm>
          <a:prstGeom prst="rightBrace">
            <a:avLst/>
          </a:prstGeom>
          <a:ln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7" name="วงเล็บปีกกาขวา 88"/>
          <p:cNvSpPr/>
          <p:nvPr/>
        </p:nvSpPr>
        <p:spPr>
          <a:xfrm rot="1718651" flipH="1">
            <a:off x="5777613" y="2658163"/>
            <a:ext cx="164237" cy="1767218"/>
          </a:xfrm>
          <a:prstGeom prst="rightBrac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8" name="วงเล็บปีกกาขวา 88"/>
          <p:cNvSpPr/>
          <p:nvPr/>
        </p:nvSpPr>
        <p:spPr>
          <a:xfrm rot="19867418">
            <a:off x="7797889" y="2627788"/>
            <a:ext cx="167058" cy="1780391"/>
          </a:xfrm>
          <a:prstGeom prst="rightBrac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64" name="Group 63"/>
          <p:cNvGrpSpPr/>
          <p:nvPr/>
        </p:nvGrpSpPr>
        <p:grpSpPr>
          <a:xfrm>
            <a:off x="7637227" y="2034625"/>
            <a:ext cx="1312767" cy="598909"/>
            <a:chOff x="2755177" y="1772816"/>
            <a:chExt cx="1312767" cy="598909"/>
          </a:xfrm>
        </p:grpSpPr>
        <p:sp>
          <p:nvSpPr>
            <p:cNvPr id="65" name="TextBox 64"/>
            <p:cNvSpPr txBox="1"/>
            <p:nvPr/>
          </p:nvSpPr>
          <p:spPr>
            <a:xfrm>
              <a:off x="2986076" y="1772816"/>
              <a:ext cx="10587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b="1" dirty="0" smtClean="0">
                  <a:latin typeface="TH SarabunPSK" pitchFamily="34" charset="-34"/>
                  <a:cs typeface="TH SarabunPSK" pitchFamily="34" charset="-34"/>
                </a:rPr>
                <a:t>240 บาทต่อไร่</a:t>
              </a:r>
              <a:endParaRPr lang="en-US" sz="14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grpSp>
          <p:nvGrpSpPr>
            <p:cNvPr id="66" name="Group 65"/>
            <p:cNvGrpSpPr/>
            <p:nvPr/>
          </p:nvGrpSpPr>
          <p:grpSpPr>
            <a:xfrm>
              <a:off x="2755177" y="1784548"/>
              <a:ext cx="1312767" cy="587177"/>
              <a:chOff x="2755177" y="1784548"/>
              <a:chExt cx="1312767" cy="587177"/>
            </a:xfrm>
          </p:grpSpPr>
          <p:sp>
            <p:nvSpPr>
              <p:cNvPr id="67" name="TextBox 66"/>
              <p:cNvSpPr txBox="1"/>
              <p:nvPr/>
            </p:nvSpPr>
            <p:spPr>
              <a:xfrm>
                <a:off x="2982461" y="2041103"/>
                <a:ext cx="108548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1400" b="1" dirty="0" smtClean="0">
                    <a:latin typeface="TH SarabunPSK" pitchFamily="34" charset="-34"/>
                    <a:cs typeface="TH SarabunPSK" pitchFamily="34" charset="-34"/>
                  </a:rPr>
                  <a:t>120 บาทต่อไร่</a:t>
                </a:r>
                <a:endParaRPr lang="en-US" sz="1400" b="1" dirty="0">
                  <a:latin typeface="TH SarabunPSK" pitchFamily="34" charset="-34"/>
                  <a:cs typeface="TH SarabunPSK" pitchFamily="34" charset="-34"/>
                </a:endParaRPr>
              </a:p>
            </p:txBody>
          </p:sp>
          <p:sp>
            <p:nvSpPr>
              <p:cNvPr id="68" name="Rectangle 81"/>
              <p:cNvSpPr/>
              <p:nvPr/>
            </p:nvSpPr>
            <p:spPr>
              <a:xfrm>
                <a:off x="2755177" y="1784548"/>
                <a:ext cx="1118245" cy="587177"/>
              </a:xfrm>
              <a:prstGeom prst="rect">
                <a:avLst/>
              </a:prstGeom>
              <a:noFill/>
              <a:ln w="19050">
                <a:solidFill>
                  <a:srgbClr val="FF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rtlCol="0" anchor="t"/>
              <a:lstStyle/>
              <a:p>
                <a:r>
                  <a:rPr lang="th-TH" sz="1600" b="1" dirty="0" smtClean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          </a:t>
                </a:r>
                <a:endParaRPr lang="th-TH" sz="16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 algn="ctr"/>
                <a:endParaRPr lang="th-TH" sz="16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 algn="ctr"/>
                <a:r>
                  <a:rPr lang="th-TH" sz="1600" b="1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 </a:t>
                </a:r>
                <a:endParaRPr lang="en-US" sz="16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p:grpSp>
      </p:grpSp>
      <p:grpSp>
        <p:nvGrpSpPr>
          <p:cNvPr id="71" name="Group 70"/>
          <p:cNvGrpSpPr/>
          <p:nvPr/>
        </p:nvGrpSpPr>
        <p:grpSpPr>
          <a:xfrm>
            <a:off x="7699884" y="2054737"/>
            <a:ext cx="227284" cy="576721"/>
            <a:chOff x="7699884" y="1735876"/>
            <a:chExt cx="227284" cy="576721"/>
          </a:xfrm>
        </p:grpSpPr>
        <p:pic>
          <p:nvPicPr>
            <p:cNvPr id="69" name="Picture 3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03290" y="1735876"/>
              <a:ext cx="223878" cy="241399"/>
            </a:xfrm>
            <a:prstGeom prst="rect">
              <a:avLst/>
            </a:prstGeom>
          </p:spPr>
        </p:pic>
        <p:pic>
          <p:nvPicPr>
            <p:cNvPr id="70" name="Picture 3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9884" y="2071198"/>
              <a:ext cx="227284" cy="241399"/>
            </a:xfrm>
            <a:prstGeom prst="rect">
              <a:avLst/>
            </a:prstGeom>
          </p:spPr>
        </p:pic>
      </p:grpSp>
      <p:grpSp>
        <p:nvGrpSpPr>
          <p:cNvPr id="73" name="Group 72"/>
          <p:cNvGrpSpPr/>
          <p:nvPr/>
        </p:nvGrpSpPr>
        <p:grpSpPr>
          <a:xfrm>
            <a:off x="7590254" y="1601015"/>
            <a:ext cx="1138772" cy="307777"/>
            <a:chOff x="2759236" y="1412776"/>
            <a:chExt cx="1138772" cy="307777"/>
          </a:xfrm>
        </p:grpSpPr>
        <p:pic>
          <p:nvPicPr>
            <p:cNvPr id="74" name="Picture 24"/>
            <p:cNvPicPr>
              <a:picLocks noChangeAspect="1"/>
            </p:cNvPicPr>
            <p:nvPr/>
          </p:nvPicPr>
          <p:blipFill rotWithShape="1">
            <a:blip r:embed="rId6" cstate="print"/>
            <a:srcRect l="8697" t="9990" r="12638" b="14094"/>
            <a:stretch/>
          </p:blipFill>
          <p:spPr>
            <a:xfrm>
              <a:off x="2759236" y="1412776"/>
              <a:ext cx="229595" cy="300217"/>
            </a:xfrm>
            <a:prstGeom prst="rect">
              <a:avLst/>
            </a:prstGeom>
          </p:spPr>
        </p:pic>
        <p:sp>
          <p:nvSpPr>
            <p:cNvPr id="75" name="TextBox 74"/>
            <p:cNvSpPr txBox="1"/>
            <p:nvPr/>
          </p:nvSpPr>
          <p:spPr>
            <a:xfrm>
              <a:off x="2915816" y="1412776"/>
              <a:ext cx="982192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th-TH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ทุนประกันภัย</a:t>
              </a:r>
              <a:endPara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7956376" y="3021197"/>
            <a:ext cx="1278912" cy="633285"/>
            <a:chOff x="2755177" y="1761103"/>
            <a:chExt cx="1278912" cy="633285"/>
          </a:xfrm>
        </p:grpSpPr>
        <p:sp>
          <p:nvSpPr>
            <p:cNvPr id="77" name="TextBox 76"/>
            <p:cNvSpPr txBox="1"/>
            <p:nvPr/>
          </p:nvSpPr>
          <p:spPr>
            <a:xfrm>
              <a:off x="2928743" y="1761103"/>
              <a:ext cx="10587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b="1" dirty="0">
                  <a:latin typeface="TH SarabunPSK" pitchFamily="34" charset="-34"/>
                  <a:cs typeface="TH SarabunPSK" pitchFamily="34" charset="-34"/>
                </a:rPr>
                <a:t> </a:t>
              </a:r>
              <a:r>
                <a:rPr lang="th-TH" sz="1400" b="1" dirty="0" smtClean="0">
                  <a:latin typeface="TH SarabunPSK" pitchFamily="34" charset="-34"/>
                  <a:cs typeface="TH SarabunPSK" pitchFamily="34" charset="-34"/>
                </a:rPr>
                <a:t>1,500 บาทต่อไร่</a:t>
              </a:r>
              <a:endParaRPr lang="en-US" sz="14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2755177" y="1761703"/>
              <a:ext cx="1278912" cy="632685"/>
              <a:chOff x="2755177" y="1761703"/>
              <a:chExt cx="1278912" cy="632685"/>
            </a:xfrm>
          </p:grpSpPr>
          <p:sp>
            <p:nvSpPr>
              <p:cNvPr id="79" name="TextBox 78"/>
              <p:cNvSpPr txBox="1"/>
              <p:nvPr/>
            </p:nvSpPr>
            <p:spPr>
              <a:xfrm>
                <a:off x="2948606" y="2039392"/>
                <a:ext cx="108548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1400" b="1" dirty="0" smtClean="0">
                    <a:latin typeface="TH SarabunPSK" pitchFamily="34" charset="-34"/>
                    <a:cs typeface="TH SarabunPSK" pitchFamily="34" charset="-34"/>
                  </a:rPr>
                  <a:t>750 บาทต่อไร่</a:t>
                </a:r>
                <a:endParaRPr lang="en-US" sz="1400" b="1" dirty="0">
                  <a:latin typeface="TH SarabunPSK" pitchFamily="34" charset="-34"/>
                  <a:cs typeface="TH SarabunPSK" pitchFamily="34" charset="-34"/>
                </a:endParaRPr>
              </a:p>
            </p:txBody>
          </p:sp>
          <p:sp>
            <p:nvSpPr>
              <p:cNvPr id="80" name="Rectangle 81"/>
              <p:cNvSpPr/>
              <p:nvPr/>
            </p:nvSpPr>
            <p:spPr>
              <a:xfrm>
                <a:off x="2755177" y="1761703"/>
                <a:ext cx="1146917" cy="632685"/>
              </a:xfrm>
              <a:prstGeom prst="rect">
                <a:avLst/>
              </a:prstGeom>
              <a:noFill/>
              <a:ln w="1905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rtlCol="0" anchor="t"/>
              <a:lstStyle/>
              <a:p>
                <a:r>
                  <a:rPr lang="th-TH" sz="1600" b="1" dirty="0" smtClean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          </a:t>
                </a:r>
                <a:endParaRPr lang="th-TH" sz="16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 algn="ctr"/>
                <a:endParaRPr lang="th-TH" sz="16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 algn="ctr"/>
                <a:r>
                  <a:rPr lang="th-TH" sz="1600" b="1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 </a:t>
                </a:r>
                <a:endParaRPr lang="en-US" sz="16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7983249" y="3041909"/>
            <a:ext cx="227284" cy="576721"/>
            <a:chOff x="7699884" y="1735876"/>
            <a:chExt cx="227284" cy="576721"/>
          </a:xfrm>
        </p:grpSpPr>
        <p:pic>
          <p:nvPicPr>
            <p:cNvPr id="82" name="Picture 3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03290" y="1735876"/>
              <a:ext cx="223878" cy="241399"/>
            </a:xfrm>
            <a:prstGeom prst="rect">
              <a:avLst/>
            </a:prstGeom>
          </p:spPr>
        </p:pic>
        <p:pic>
          <p:nvPicPr>
            <p:cNvPr id="83" name="Picture 3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9884" y="2071198"/>
              <a:ext cx="227284" cy="241399"/>
            </a:xfrm>
            <a:prstGeom prst="rect">
              <a:avLst/>
            </a:prstGeom>
          </p:spPr>
        </p:pic>
      </p:grpSp>
      <p:grpSp>
        <p:nvGrpSpPr>
          <p:cNvPr id="84" name="Group 83"/>
          <p:cNvGrpSpPr/>
          <p:nvPr/>
        </p:nvGrpSpPr>
        <p:grpSpPr>
          <a:xfrm>
            <a:off x="7938038" y="2679696"/>
            <a:ext cx="1138772" cy="307777"/>
            <a:chOff x="2759236" y="1412776"/>
            <a:chExt cx="1138772" cy="307777"/>
          </a:xfrm>
        </p:grpSpPr>
        <p:pic>
          <p:nvPicPr>
            <p:cNvPr id="85" name="Picture 24"/>
            <p:cNvPicPr>
              <a:picLocks noChangeAspect="1"/>
            </p:cNvPicPr>
            <p:nvPr/>
          </p:nvPicPr>
          <p:blipFill rotWithShape="1">
            <a:blip r:embed="rId6" cstate="print"/>
            <a:srcRect l="8697" t="9990" r="12638" b="14094"/>
            <a:stretch/>
          </p:blipFill>
          <p:spPr>
            <a:xfrm>
              <a:off x="2759236" y="1412776"/>
              <a:ext cx="229595" cy="300217"/>
            </a:xfrm>
            <a:prstGeom prst="rect">
              <a:avLst/>
            </a:prstGeom>
          </p:spPr>
        </p:pic>
        <p:sp>
          <p:nvSpPr>
            <p:cNvPr id="86" name="TextBox 85"/>
            <p:cNvSpPr txBox="1"/>
            <p:nvPr/>
          </p:nvSpPr>
          <p:spPr>
            <a:xfrm>
              <a:off x="2915816" y="1412776"/>
              <a:ext cx="982192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th-TH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ทุนประกันภัย</a:t>
              </a:r>
              <a:endPara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912749" y="5790460"/>
            <a:ext cx="7853718" cy="1045160"/>
            <a:chOff x="1452458" y="5124417"/>
            <a:chExt cx="7632849" cy="1103970"/>
          </a:xfrm>
        </p:grpSpPr>
        <p:grpSp>
          <p:nvGrpSpPr>
            <p:cNvPr id="87" name="Group 86"/>
            <p:cNvGrpSpPr/>
            <p:nvPr/>
          </p:nvGrpSpPr>
          <p:grpSpPr>
            <a:xfrm>
              <a:off x="1452458" y="5124417"/>
              <a:ext cx="7632849" cy="1103970"/>
              <a:chOff x="1846382" y="5517229"/>
              <a:chExt cx="7632849" cy="1103970"/>
            </a:xfrm>
          </p:grpSpPr>
          <p:grpSp>
            <p:nvGrpSpPr>
              <p:cNvPr id="88" name="กลุ่ม 147"/>
              <p:cNvGrpSpPr/>
              <p:nvPr/>
            </p:nvGrpSpPr>
            <p:grpSpPr>
              <a:xfrm>
                <a:off x="1846382" y="5517229"/>
                <a:ext cx="7632849" cy="695766"/>
                <a:chOff x="968707" y="1950802"/>
                <a:chExt cx="7285902" cy="905087"/>
              </a:xfrm>
            </p:grpSpPr>
            <p:sp>
              <p:nvSpPr>
                <p:cNvPr id="91" name="Rectangle 47"/>
                <p:cNvSpPr/>
                <p:nvPr/>
              </p:nvSpPr>
              <p:spPr>
                <a:xfrm>
                  <a:off x="968707" y="2348409"/>
                  <a:ext cx="7285902" cy="50748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th-TH" sz="1200" b="1" dirty="0" smtClean="0">
                      <a:solidFill>
                        <a:srgbClr val="FF0000"/>
                      </a:solidFill>
                      <a:latin typeface="TH SarabunPSK" pitchFamily="34" charset="-34"/>
                      <a:cs typeface="TH SarabunPSK" pitchFamily="34" charset="-34"/>
                    </a:rPr>
                    <a:t>น้ำ</a:t>
                  </a:r>
                  <a:r>
                    <a:rPr lang="th-TH" sz="1200" b="1" dirty="0">
                      <a:solidFill>
                        <a:srgbClr val="FF0000"/>
                      </a:solidFill>
                      <a:latin typeface="TH SarabunPSK" pitchFamily="34" charset="-34"/>
                      <a:cs typeface="TH SarabunPSK" pitchFamily="34" charset="-34"/>
                    </a:rPr>
                    <a:t>ท่วม/ฝนตกหนัก  </a:t>
                  </a:r>
                  <a:r>
                    <a:rPr lang="th-TH" sz="1200" b="1" dirty="0" smtClean="0">
                      <a:solidFill>
                        <a:srgbClr val="FF0000"/>
                      </a:solidFill>
                      <a:latin typeface="TH SarabunPSK" pitchFamily="34" charset="-34"/>
                      <a:cs typeface="TH SarabunPSK" pitchFamily="34" charset="-34"/>
                    </a:rPr>
                    <a:t>       ฝน</a:t>
                  </a:r>
                  <a:r>
                    <a:rPr lang="th-TH" sz="1200" b="1" dirty="0">
                      <a:solidFill>
                        <a:srgbClr val="FF0000"/>
                      </a:solidFill>
                      <a:latin typeface="TH SarabunPSK" pitchFamily="34" charset="-34"/>
                      <a:cs typeface="TH SarabunPSK" pitchFamily="34" charset="-34"/>
                    </a:rPr>
                    <a:t>ทิ้งช่วง </a:t>
                  </a:r>
                  <a:r>
                    <a:rPr lang="th-TH" sz="1200" b="1" dirty="0" smtClean="0">
                      <a:solidFill>
                        <a:srgbClr val="FF0000"/>
                      </a:solidFill>
                      <a:latin typeface="TH SarabunPSK" pitchFamily="34" charset="-34"/>
                      <a:cs typeface="TH SarabunPSK" pitchFamily="34" charset="-34"/>
                    </a:rPr>
                    <a:t>           ลม</a:t>
                  </a:r>
                  <a:r>
                    <a:rPr lang="th-TH" sz="1200" b="1" dirty="0">
                      <a:solidFill>
                        <a:srgbClr val="FF0000"/>
                      </a:solidFill>
                      <a:latin typeface="TH SarabunPSK" pitchFamily="34" charset="-34"/>
                      <a:cs typeface="TH SarabunPSK" pitchFamily="34" charset="-34"/>
                    </a:rPr>
                    <a:t>พายุ/ ใต้</a:t>
                  </a:r>
                  <a:r>
                    <a:rPr lang="th-TH" sz="1200" b="1" dirty="0" smtClean="0">
                      <a:solidFill>
                        <a:srgbClr val="FF0000"/>
                      </a:solidFill>
                      <a:latin typeface="TH SarabunPSK" pitchFamily="34" charset="-34"/>
                      <a:cs typeface="TH SarabunPSK" pitchFamily="34" charset="-34"/>
                    </a:rPr>
                    <a:t>ฝุ่น        อากาศหนาว            ลูกเห็บ               ไฟไหม้                ช้างป่า            ศัตรูพืช</a:t>
                  </a:r>
                  <a:r>
                    <a:rPr lang="th-TH" sz="1200" b="1" dirty="0">
                      <a:solidFill>
                        <a:srgbClr val="FF0000"/>
                      </a:solidFill>
                      <a:latin typeface="TH SarabunPSK" pitchFamily="34" charset="-34"/>
                      <a:cs typeface="TH SarabunPSK" pitchFamily="34" charset="-34"/>
                    </a:rPr>
                    <a:t>/โรคระบาด</a:t>
                  </a:r>
                </a:p>
              </p:txBody>
            </p:sp>
            <p:pic>
              <p:nvPicPr>
                <p:cNvPr id="92" name="Picture 20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64712" y="1950802"/>
                  <a:ext cx="573377" cy="5525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3" name="Picture 21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58266" y="1985130"/>
                  <a:ext cx="510304" cy="5525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4" name="Picture 22"/>
                <p:cNvPicPr>
                  <a:picLocks noChangeAspect="1" noChangeArrowheads="1"/>
                </p:cNvPicPr>
                <p:nvPr/>
              </p:nvPicPr>
              <p:blipFill rotWithShape="1"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b="31426"/>
                <a:stretch/>
              </p:blipFill>
              <p:spPr bwMode="auto">
                <a:xfrm flipV="1">
                  <a:off x="2883085" y="2008699"/>
                  <a:ext cx="532419" cy="5053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" name="Picture 23"/>
                <p:cNvPicPr>
                  <a:picLocks noChangeAspect="1" noChangeArrowheads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07904" y="1973368"/>
                  <a:ext cx="557857" cy="5394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" name="Picture 24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32723" y="1973368"/>
                  <a:ext cx="553522" cy="5394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7" name="Picture 25"/>
                <p:cNvPicPr>
                  <a:picLocks noChangeAspect="1" noChangeArrowheads="1"/>
                </p:cNvPicPr>
                <p:nvPr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8807" y="1995787"/>
                  <a:ext cx="509151" cy="51704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8" name="Picture 26"/>
                <p:cNvPicPr>
                  <a:picLocks noChangeAspect="1" noChangeArrowheads="1"/>
                </p:cNvPicPr>
                <p:nvPr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6800975" y="1950806"/>
                  <a:ext cx="615666" cy="5620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pic>
            <p:nvPicPr>
              <p:cNvPr id="89" name="Picture 33"/>
              <p:cNvPicPr>
                <a:picLocks noChangeAspect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28752" y="6297291"/>
                <a:ext cx="288032" cy="290214"/>
              </a:xfrm>
              <a:prstGeom prst="rect">
                <a:avLst/>
              </a:prstGeom>
            </p:spPr>
          </p:pic>
          <p:pic>
            <p:nvPicPr>
              <p:cNvPr id="90" name="Picture 36"/>
              <p:cNvPicPr>
                <a:picLocks noChangeAspect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55696" y="6314135"/>
                <a:ext cx="288032" cy="307064"/>
              </a:xfrm>
              <a:prstGeom prst="rect">
                <a:avLst/>
              </a:prstGeom>
            </p:spPr>
          </p:pic>
        </p:grpSp>
        <p:sp>
          <p:nvSpPr>
            <p:cNvPr id="99" name="วงเล็บปีกกาซ้าย 144"/>
            <p:cNvSpPr/>
            <p:nvPr/>
          </p:nvSpPr>
          <p:spPr>
            <a:xfrm rot="16200000">
              <a:off x="4412107" y="2860654"/>
              <a:ext cx="108000" cy="5904009"/>
            </a:xfrm>
            <a:prstGeom prst="leftBrace">
              <a:avLst/>
            </a:prstGeom>
            <a:noFill/>
            <a:ln w="15875"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FF0000"/>
                </a:solidFill>
              </a:endParaRPr>
            </a:p>
          </p:txBody>
        </p:sp>
        <p:sp>
          <p:nvSpPr>
            <p:cNvPr id="100" name="วงเล็บปีกกาซ้าย 145"/>
            <p:cNvSpPr/>
            <p:nvPr/>
          </p:nvSpPr>
          <p:spPr>
            <a:xfrm rot="16200000">
              <a:off x="7757651" y="5458673"/>
              <a:ext cx="99810" cy="723017"/>
            </a:xfrm>
            <a:prstGeom prst="leftBrace">
              <a:avLst/>
            </a:prstGeom>
            <a:noFill/>
            <a:ln w="15875"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FF0000"/>
                </a:solidFill>
              </a:endParaRPr>
            </a:p>
          </p:txBody>
        </p:sp>
        <p:pic>
          <p:nvPicPr>
            <p:cNvPr id="101" name="Picture 2" descr="Image result for à¸à¹à¸²à¸à¸à¹à¸²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6802316" y="5141764"/>
              <a:ext cx="520185" cy="416148"/>
            </a:xfrm>
            <a:prstGeom prst="rect">
              <a:avLst/>
            </a:prstGeom>
            <a:noFill/>
          </p:spPr>
        </p:pic>
      </p:grpSp>
      <p:pic>
        <p:nvPicPr>
          <p:cNvPr id="103" name="Picture 102"/>
          <p:cNvPicPr>
            <a:picLocks noChangeAspect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9450" y="5301173"/>
            <a:ext cx="2740158" cy="338220"/>
          </a:xfrm>
          <a:prstGeom prst="rect">
            <a:avLst/>
          </a:prstGeom>
        </p:spPr>
      </p:pic>
      <p:sp>
        <p:nvSpPr>
          <p:cNvPr id="104" name="Rectangle 103"/>
          <p:cNvSpPr/>
          <p:nvPr/>
        </p:nvSpPr>
        <p:spPr>
          <a:xfrm>
            <a:off x="4055063" y="5322033"/>
            <a:ext cx="1061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b="1" dirty="0">
                <a:latin typeface="TH SarabunPSK" pitchFamily="34" charset="-34"/>
                <a:cs typeface="TH SarabunPSK" pitchFamily="34" charset="-34"/>
              </a:rPr>
              <a:t>ความคุ้มครอง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5" name="Picture 104"/>
          <p:cNvPicPr>
            <a:picLocks noChangeAspect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33122" y="5323276"/>
            <a:ext cx="2740158" cy="338220"/>
          </a:xfrm>
          <a:prstGeom prst="rect">
            <a:avLst/>
          </a:prstGeom>
        </p:spPr>
      </p:pic>
      <p:cxnSp>
        <p:nvCxnSpPr>
          <p:cNvPr id="107" name="Straight Connector 106"/>
          <p:cNvCxnSpPr/>
          <p:nvPr/>
        </p:nvCxnSpPr>
        <p:spPr>
          <a:xfrm>
            <a:off x="196646" y="5229200"/>
            <a:ext cx="8702888" cy="0"/>
          </a:xfrm>
          <a:prstGeom prst="line">
            <a:avLst/>
          </a:prstGeom>
          <a:ln w="19050"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9" name="Picture 10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156" y="1312229"/>
            <a:ext cx="638695" cy="498182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058" y="1236996"/>
            <a:ext cx="579471" cy="61534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403197" y="1301585"/>
            <a:ext cx="19527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โครงการประกันภัยข้าวนาปี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746192" y="1301585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โครงการประกันภัยข้าวโพดเลี้ยงสัตว์ 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5258493" y="3763354"/>
            <a:ext cx="3277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งบประมาณอุดหนุนรวม  121.8 ล้านบาท</a:t>
            </a:r>
          </a:p>
          <a:p>
            <a:pPr algn="ctr"/>
            <a:r>
              <a:rPr lang="th-TH" sz="1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35.4 บาทต่อไร่ (ไม่รวมภาษีมูลค่าเพิ่มและอากรแสตมป์) </a:t>
            </a:r>
          </a:p>
          <a:p>
            <a:pPr algn="ctr"/>
            <a:r>
              <a:rPr lang="th-TH" sz="1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40.6 บาทต่อไร่ (รวมภาษีมูลค่าเพิ่มและอากรแสตมป์)</a:t>
            </a:r>
            <a:endParaRPr lang="en-US" sz="1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763679" y="3289878"/>
            <a:ext cx="1347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35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23.6 บาท</a:t>
            </a:r>
            <a:r>
              <a:rPr lang="th-TH" sz="135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ต่อ</a:t>
            </a:r>
            <a:r>
              <a:rPr lang="th-TH" sz="135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ไร่</a:t>
            </a:r>
            <a:endParaRPr lang="th-TH" sz="135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781766" y="3276287"/>
            <a:ext cx="1040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35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23.6 บาทต่อไร่</a:t>
            </a:r>
            <a:endParaRPr lang="th-TH" sz="1350" b="1" dirty="0">
              <a:latin typeface="TH SarabunPSK" pitchFamily="34" charset="-34"/>
              <a:cs typeface="TH SarabunPSK" pitchFamily="34" charset="-34"/>
            </a:endParaRPr>
          </a:p>
          <a:p>
            <a:pPr algn="ctr"/>
            <a:endParaRPr lang="th-TH" sz="135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575975" y="2206075"/>
            <a:ext cx="6317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10*</a:t>
            </a:r>
            <a:endParaRPr lang="th-TH" sz="1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6575975" y="2457638"/>
            <a:ext cx="6317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3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*</a:t>
            </a:r>
            <a:endParaRPr lang="th-TH" sz="1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6579590" y="1971079"/>
            <a:ext cx="6317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2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3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*</a:t>
            </a:r>
            <a:endParaRPr lang="th-TH" sz="1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590183" y="4585385"/>
            <a:ext cx="10587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1,500 บาทต่อไร่</a:t>
            </a:r>
            <a:endParaRPr lang="en-US" sz="1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697164" y="4830810"/>
            <a:ext cx="1085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750 บาทต่อไร่</a:t>
            </a:r>
            <a:endParaRPr lang="en-US" sz="14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18" name="Picture 24"/>
          <p:cNvPicPr>
            <a:picLocks noChangeAspect="1"/>
          </p:cNvPicPr>
          <p:nvPr/>
        </p:nvPicPr>
        <p:blipFill rotWithShape="1">
          <a:blip r:embed="rId6" cstate="print"/>
          <a:srcRect l="8697" t="9990" r="12638" b="14094"/>
          <a:stretch/>
        </p:blipFill>
        <p:spPr>
          <a:xfrm>
            <a:off x="574248" y="4445907"/>
            <a:ext cx="229595" cy="300217"/>
          </a:xfrm>
          <a:prstGeom prst="rect">
            <a:avLst/>
          </a:prstGeom>
        </p:spPr>
      </p:pic>
      <p:sp>
        <p:nvSpPr>
          <p:cNvPr id="119" name="TextBox 118"/>
          <p:cNvSpPr txBox="1"/>
          <p:nvPr/>
        </p:nvSpPr>
        <p:spPr>
          <a:xfrm>
            <a:off x="205432" y="4696604"/>
            <a:ext cx="1168728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th-TH" sz="1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รวมทุนประกันภัยสูงสุด</a:t>
            </a:r>
            <a:endParaRPr lang="en-US" sz="1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0" name="Rectangle 81"/>
          <p:cNvSpPr/>
          <p:nvPr/>
        </p:nvSpPr>
        <p:spPr>
          <a:xfrm>
            <a:off x="1418821" y="4569158"/>
            <a:ext cx="1185482" cy="602737"/>
          </a:xfrm>
          <a:prstGeom prst="rect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r>
              <a:rPr lang="th-TH" sz="1600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</a:t>
            </a:r>
            <a:endParaRPr lang="th-TH" sz="16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th-TH" sz="16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endParaRPr lang="en-US" sz="16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7891293" y="4562749"/>
            <a:ext cx="10587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1,740 บาทต่อไร่</a:t>
            </a:r>
            <a:endParaRPr lang="en-US" sz="1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967012" y="4831342"/>
            <a:ext cx="1085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870 บาทต่อไร่</a:t>
            </a:r>
            <a:endParaRPr lang="en-US" sz="14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23" name="Picture 24"/>
          <p:cNvPicPr>
            <a:picLocks noChangeAspect="1"/>
          </p:cNvPicPr>
          <p:nvPr/>
        </p:nvPicPr>
        <p:blipFill rotWithShape="1">
          <a:blip r:embed="rId6" cstate="print"/>
          <a:srcRect l="8697" t="9990" r="12638" b="14094"/>
          <a:stretch/>
        </p:blipFill>
        <p:spPr>
          <a:xfrm>
            <a:off x="6798510" y="4444007"/>
            <a:ext cx="229595" cy="300217"/>
          </a:xfrm>
          <a:prstGeom prst="rect">
            <a:avLst/>
          </a:prstGeom>
        </p:spPr>
      </p:pic>
      <p:sp>
        <p:nvSpPr>
          <p:cNvPr id="124" name="TextBox 123"/>
          <p:cNvSpPr txBox="1"/>
          <p:nvPr/>
        </p:nvSpPr>
        <p:spPr>
          <a:xfrm>
            <a:off x="6302569" y="4695120"/>
            <a:ext cx="1271728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th-TH" sz="1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รวมทุนประกันภัยสูงสุด</a:t>
            </a:r>
            <a:endParaRPr lang="en-US" sz="1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5" name="Rectangle 81"/>
          <p:cNvSpPr/>
          <p:nvPr/>
        </p:nvSpPr>
        <p:spPr>
          <a:xfrm>
            <a:off x="7637227" y="4545491"/>
            <a:ext cx="1185482" cy="602737"/>
          </a:xfrm>
          <a:prstGeom prst="rect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r>
              <a:rPr lang="th-TH" sz="1600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</a:t>
            </a:r>
            <a:endParaRPr lang="th-TH" sz="16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th-TH" sz="16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endParaRPr lang="en-US" sz="16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26" name="Picture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378" y="4862526"/>
            <a:ext cx="227284" cy="241399"/>
          </a:xfrm>
          <a:prstGeom prst="rect">
            <a:avLst/>
          </a:prstGeom>
        </p:spPr>
      </p:pic>
      <p:pic>
        <p:nvPicPr>
          <p:cNvPr id="127" name="Picture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632" y="4852296"/>
            <a:ext cx="227284" cy="241399"/>
          </a:xfrm>
          <a:prstGeom prst="rect">
            <a:avLst/>
          </a:prstGeom>
        </p:spPr>
      </p:pic>
      <p:pic>
        <p:nvPicPr>
          <p:cNvPr id="128" name="Picture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335" y="4562071"/>
            <a:ext cx="223878" cy="241399"/>
          </a:xfrm>
          <a:prstGeom prst="rect">
            <a:avLst/>
          </a:prstGeom>
        </p:spPr>
      </p:pic>
      <p:pic>
        <p:nvPicPr>
          <p:cNvPr id="129" name="Picture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689" y="4606280"/>
            <a:ext cx="223878" cy="241399"/>
          </a:xfrm>
          <a:prstGeom prst="rect">
            <a:avLst/>
          </a:prstGeom>
        </p:spPr>
      </p:pic>
      <p:sp>
        <p:nvSpPr>
          <p:cNvPr id="130" name="TextBox 129"/>
          <p:cNvSpPr txBox="1"/>
          <p:nvPr/>
        </p:nvSpPr>
        <p:spPr>
          <a:xfrm>
            <a:off x="5021536" y="1890131"/>
            <a:ext cx="1128943" cy="738664"/>
          </a:xfrm>
          <a:prstGeom prst="rect">
            <a:avLst/>
          </a:prstGeom>
          <a:noFill/>
          <a:ln w="19050">
            <a:solidFill>
              <a:srgbClr val="FF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TH SarabunPSK" pitchFamily="34" charset="-34"/>
                <a:cs typeface="TH SarabunPSK" pitchFamily="34" charset="-34"/>
              </a:rPr>
              <a:t>Tier 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2</a:t>
            </a:r>
            <a:endParaRPr lang="en-US" sz="1400" b="1" dirty="0" smtClean="0"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(สมัครใจ)</a:t>
            </a:r>
          </a:p>
          <a:p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เป้าหมาย </a:t>
            </a:r>
            <a:r>
              <a:rPr lang="th-TH" sz="1400" b="1" u="sng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3 แสนไร่</a:t>
            </a:r>
            <a:endParaRPr lang="th-TH" sz="1400" b="1" u="sng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1091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340</Words>
  <Application>Microsoft Office PowerPoint</Application>
  <PresentationFormat>On-screen Show (4:3)</PresentationFormat>
  <Paragraphs>78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Cordia New</vt:lpstr>
      <vt:lpstr>TH SarabunPSK</vt:lpstr>
      <vt:lpstr>ชุดรูปแบบของ Office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wbthai01</dc:creator>
  <cp:lastModifiedBy>อมรศักดิ์  มาลา</cp:lastModifiedBy>
  <cp:revision>57</cp:revision>
  <cp:lastPrinted>2019-02-12T04:32:12Z</cp:lastPrinted>
  <dcterms:created xsi:type="dcterms:W3CDTF">2018-04-09T07:37:46Z</dcterms:created>
  <dcterms:modified xsi:type="dcterms:W3CDTF">2019-02-14T04:22:08Z</dcterms:modified>
</cp:coreProperties>
</file>