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1" r:id="rId2"/>
  </p:sldMasterIdLst>
  <p:notesMasterIdLst>
    <p:notesMasterId r:id="rId22"/>
  </p:notesMasterIdLst>
  <p:handoutMasterIdLst>
    <p:handoutMasterId r:id="rId23"/>
  </p:handoutMasterIdLst>
  <p:sldIdLst>
    <p:sldId id="292" r:id="rId3"/>
    <p:sldId id="465" r:id="rId4"/>
    <p:sldId id="491" r:id="rId5"/>
    <p:sldId id="651" r:id="rId6"/>
    <p:sldId id="646" r:id="rId7"/>
    <p:sldId id="409" r:id="rId8"/>
    <p:sldId id="417" r:id="rId9"/>
    <p:sldId id="418" r:id="rId10"/>
    <p:sldId id="647" r:id="rId11"/>
    <p:sldId id="514" r:id="rId12"/>
    <p:sldId id="517" r:id="rId13"/>
    <p:sldId id="498" r:id="rId14"/>
    <p:sldId id="573" r:id="rId15"/>
    <p:sldId id="571" r:id="rId16"/>
    <p:sldId id="648" r:id="rId17"/>
    <p:sldId id="649" r:id="rId18"/>
    <p:sldId id="650" r:id="rId19"/>
    <p:sldId id="535" r:id="rId20"/>
    <p:sldId id="536" r:id="rId21"/>
  </p:sldIdLst>
  <p:sldSz cx="6858000" cy="9906000" type="A4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Angsana New" panose="02020603050405020304" pitchFamily="18" charset="-34"/>
      <p:regular r:id="rId25"/>
      <p:bold r:id="rId26"/>
      <p:italic r:id="rId27"/>
      <p:boldItalic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ordia New" panose="020B0502040204020203" charset="-34"/>
      <p:regular r:id="rId43"/>
      <p:bold r:id="rId44"/>
      <p:italic r:id="rId45"/>
      <p:boldItalic r:id="rId46"/>
    </p:embeddedFont>
    <p:embeddedFont>
      <p:font typeface="supermarket" panose="02000000000000000000" pitchFamily="2" charset="0"/>
      <p:regular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TH SarabunPSK" panose="020B0500040200020003" pitchFamily="34" charset="-34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715" userDrawn="1">
          <p15:clr>
            <a:srgbClr val="A4A3A4"/>
          </p15:clr>
        </p15:guide>
        <p15:guide id="3" orient="horz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werPointHub" initials="PW" lastIdx="1" clrIdx="0">
    <p:extLst>
      <p:ext uri="{19B8F6BF-5375-455C-9EA6-DF929625EA0E}">
        <p15:presenceInfo xmlns:p15="http://schemas.microsoft.com/office/powerpoint/2012/main" userId="PowerPointHu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BC3"/>
    <a:srgbClr val="5B9AAD"/>
    <a:srgbClr val="5DB0C8"/>
    <a:srgbClr val="B3D8E5"/>
    <a:srgbClr val="EFF3F5"/>
    <a:srgbClr val="C9D6DD"/>
    <a:srgbClr val="F9841A"/>
    <a:srgbClr val="024089"/>
    <a:srgbClr val="E8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3" autoAdjust="0"/>
    <p:restoredTop sz="94259" autoAdjust="0"/>
  </p:normalViewPr>
  <p:slideViewPr>
    <p:cSldViewPr snapToGrid="0" showGuides="1">
      <p:cViewPr>
        <p:scale>
          <a:sx n="150" d="100"/>
          <a:sy n="150" d="100"/>
        </p:scale>
        <p:origin x="1422" y="-1254"/>
      </p:cViewPr>
      <p:guideLst>
        <p:guide pos="1715"/>
        <p:guide orient="horz"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54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\econ_base\databank\Inflation%20Mgt%20Chart\2024\CONSUMER%20PRICE%20INDEX%20and%20PPI\Copy%20of%20Copy%20of%20New%20CPI%20Database%20Forecast%202566%20Sep%20ver2%202.3%20&#3612;&#3621;&#3585;&#3619;&#3632;&#3607;&#3610;&#3588;&#3656;&#3634;&#3652;&#3615;%20-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6494487469412"/>
          <c:y val="0.28751078067005259"/>
          <c:w val="0.86370225730854289"/>
          <c:h val="0.5326630650734367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6064832"/>
        <c:axId val="777523360"/>
      </c:lineChart>
      <c:catAx>
        <c:axId val="706064832"/>
        <c:scaling>
          <c:orientation val="minMax"/>
          <c:min val="64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523360"/>
        <c:crosses val="autoZero"/>
        <c:auto val="1"/>
        <c:lblAlgn val="ctr"/>
        <c:lblOffset val="100"/>
        <c:noMultiLvlLbl val="1"/>
      </c:catAx>
      <c:valAx>
        <c:axId val="77752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6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42208117886218"/>
          <c:y val="9.3868278370481506E-2"/>
          <c:w val="0.2227787009454387"/>
          <c:h val="0.13081095663988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463441406313996E-2"/>
          <c:y val="0.10276302140261888"/>
          <c:w val="0.90276904929635149"/>
          <c:h val="0.7069967434274641"/>
        </c:manualLayout>
      </c:layout>
      <c:barChart>
        <c:barDir val="col"/>
        <c:grouping val="clustered"/>
        <c:varyColors val="0"/>
        <c:ser>
          <c:idx val="1"/>
          <c:order val="0"/>
          <c:tx>
            <c:v>Headline Inflation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-6.2875269413659866E-17"/>
                  <c:y val="2.3113021949363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35-447D-8238-70EB9150339C}"/>
                </c:ext>
              </c:extLst>
            </c:dLbl>
            <c:dLbl>
              <c:idx val="9"/>
              <c:layout>
                <c:manualLayout>
                  <c:x val="0"/>
                  <c:y val="4.16034395088537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35-447D-8238-70EB915033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'1.1Data_m'!$HO$4:$IA$4</c:f>
              <c:strCache>
                <c:ptCount val="13"/>
                <c:pt idx="0">
                  <c:v>ธ.ค. 65</c:v>
                </c:pt>
                <c:pt idx="1">
                  <c:v>ม.ค. 66</c:v>
                </c:pt>
                <c:pt idx="2">
                  <c:v>ก.พ. 66</c:v>
                </c:pt>
                <c:pt idx="3">
                  <c:v>มี.ค. 66</c:v>
                </c:pt>
                <c:pt idx="4">
                  <c:v>เม.ย. 66</c:v>
                </c:pt>
                <c:pt idx="5">
                  <c:v>พ.ค. 66</c:v>
                </c:pt>
                <c:pt idx="6">
                  <c:v>มิ.ย. 66</c:v>
                </c:pt>
                <c:pt idx="7">
                  <c:v>ก.ค. 66</c:v>
                </c:pt>
                <c:pt idx="8">
                  <c:v>ส.ค. 66</c:v>
                </c:pt>
                <c:pt idx="9">
                  <c:v>ก.ย. 66</c:v>
                </c:pt>
                <c:pt idx="10">
                  <c:v>ต.ค. 66</c:v>
                </c:pt>
                <c:pt idx="11">
                  <c:v>พ.ย. 66</c:v>
                </c:pt>
                <c:pt idx="12">
                  <c:v>ธ.ค. 66</c:v>
                </c:pt>
              </c:strCache>
            </c:strRef>
          </c:cat>
          <c:val>
            <c:numRef>
              <c:f>'1.1Data_m'!$HO$44:$IA$44</c:f>
              <c:numCache>
                <c:formatCode>0.0</c:formatCode>
                <c:ptCount val="13"/>
                <c:pt idx="0">
                  <c:v>5.8904378205847081</c:v>
                </c:pt>
                <c:pt idx="1">
                  <c:v>5.0189283193186469</c:v>
                </c:pt>
                <c:pt idx="2">
                  <c:v>3.7944299555978915</c:v>
                </c:pt>
                <c:pt idx="3">
                  <c:v>2.8342390099482628</c:v>
                </c:pt>
                <c:pt idx="4">
                  <c:v>2.6723713108357998</c:v>
                </c:pt>
                <c:pt idx="5">
                  <c:v>0.53460630157063349</c:v>
                </c:pt>
                <c:pt idx="6">
                  <c:v>0.23238349571474259</c:v>
                </c:pt>
                <c:pt idx="7">
                  <c:v>0.38171150164072287</c:v>
                </c:pt>
                <c:pt idx="8">
                  <c:v>0.88404987902475796</c:v>
                </c:pt>
                <c:pt idx="9">
                  <c:v>0.29712163416897397</c:v>
                </c:pt>
                <c:pt idx="10">
                  <c:v>-0.31463776260928</c:v>
                </c:pt>
                <c:pt idx="11">
                  <c:v>-0.43550609425440712</c:v>
                </c:pt>
                <c:pt idx="12">
                  <c:v>-0.83441554353711922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35-447D-8238-70EB9150339C}"/>
            </c:ext>
          </c:extLst>
        </c:ser>
        <c:ser>
          <c:idx val="0"/>
          <c:order val="1"/>
          <c:tx>
            <c:v>Core Inflation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1.3718399073629997E-2"/>
                  <c:y val="1.84904175594905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35-447D-8238-70EB915033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'1.1Data_m'!$HO$4:$IA$4</c:f>
              <c:strCache>
                <c:ptCount val="13"/>
                <c:pt idx="0">
                  <c:v>ธ.ค. 65</c:v>
                </c:pt>
                <c:pt idx="1">
                  <c:v>ม.ค. 66</c:v>
                </c:pt>
                <c:pt idx="2">
                  <c:v>ก.พ. 66</c:v>
                </c:pt>
                <c:pt idx="3">
                  <c:v>มี.ค. 66</c:v>
                </c:pt>
                <c:pt idx="4">
                  <c:v>เม.ย. 66</c:v>
                </c:pt>
                <c:pt idx="5">
                  <c:v>พ.ค. 66</c:v>
                </c:pt>
                <c:pt idx="6">
                  <c:v>มิ.ย. 66</c:v>
                </c:pt>
                <c:pt idx="7">
                  <c:v>ก.ค. 66</c:v>
                </c:pt>
                <c:pt idx="8">
                  <c:v>ส.ค. 66</c:v>
                </c:pt>
                <c:pt idx="9">
                  <c:v>ก.ย. 66</c:v>
                </c:pt>
                <c:pt idx="10">
                  <c:v>ต.ค. 66</c:v>
                </c:pt>
                <c:pt idx="11">
                  <c:v>พ.ย. 66</c:v>
                </c:pt>
                <c:pt idx="12">
                  <c:v>ธ.ค. 66</c:v>
                </c:pt>
              </c:strCache>
            </c:strRef>
          </c:cat>
          <c:val>
            <c:numRef>
              <c:f>'1.1Data_m'!$HO$78:$IA$78</c:f>
              <c:numCache>
                <c:formatCode>0.0</c:formatCode>
                <c:ptCount val="13"/>
                <c:pt idx="0">
                  <c:v>3.2264468298325255</c:v>
                </c:pt>
                <c:pt idx="1">
                  <c:v>3.0399047032016568</c:v>
                </c:pt>
                <c:pt idx="2">
                  <c:v>1.9275959986140521</c:v>
                </c:pt>
                <c:pt idx="3">
                  <c:v>1.7475345987415238</c:v>
                </c:pt>
                <c:pt idx="4">
                  <c:v>1.6574050016905346</c:v>
                </c:pt>
                <c:pt idx="5">
                  <c:v>1.5475979845145531</c:v>
                </c:pt>
                <c:pt idx="6">
                  <c:v>1.3205186566067653</c:v>
                </c:pt>
                <c:pt idx="7">
                  <c:v>0.85990338164249636</c:v>
                </c:pt>
                <c:pt idx="8">
                  <c:v>0.79158219905394844</c:v>
                </c:pt>
                <c:pt idx="9">
                  <c:v>0.62662681962785882</c:v>
                </c:pt>
                <c:pt idx="10">
                  <c:v>0.6552334059562952</c:v>
                </c:pt>
                <c:pt idx="11">
                  <c:v>0.57736897770107021</c:v>
                </c:pt>
                <c:pt idx="12">
                  <c:v>0.57703079793753886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35-447D-8238-70EB915033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595561192"/>
        <c:axId val="595561976"/>
      </c:barChart>
      <c:catAx>
        <c:axId val="59556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95561976"/>
        <c:crosses val="autoZero"/>
        <c:auto val="1"/>
        <c:lblAlgn val="ctr"/>
        <c:lblOffset val="50"/>
        <c:noMultiLvlLbl val="1"/>
      </c:catAx>
      <c:valAx>
        <c:axId val="5955619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61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657792558855817"/>
          <c:y val="4.3898858451952094E-3"/>
          <c:w val="0.56656501321505848"/>
          <c:h val="0.18523837198624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%YoY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ln cmpd="sng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4D-4E25-9E74-6D7A4D9B01FF}"/>
              </c:ext>
            </c:extLst>
          </c:dPt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4D-4E25-9E74-6D7A4D9B01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Sheet1!$A$21:$A$50</c:f>
              <c:numCache>
                <c:formatCode>[$-409]mmm\-yy;@</c:formatCode>
                <c:ptCount val="30"/>
                <c:pt idx="0">
                  <c:v>44409</c:v>
                </c:pt>
                <c:pt idx="1">
                  <c:v>44440</c:v>
                </c:pt>
                <c:pt idx="2">
                  <c:v>44470</c:v>
                </c:pt>
                <c:pt idx="3">
                  <c:v>44501</c:v>
                </c:pt>
                <c:pt idx="4">
                  <c:v>44531</c:v>
                </c:pt>
                <c:pt idx="5">
                  <c:v>44562</c:v>
                </c:pt>
                <c:pt idx="6">
                  <c:v>44593</c:v>
                </c:pt>
                <c:pt idx="7">
                  <c:v>44621</c:v>
                </c:pt>
                <c:pt idx="8">
                  <c:v>44652</c:v>
                </c:pt>
                <c:pt idx="9">
                  <c:v>44682</c:v>
                </c:pt>
                <c:pt idx="10">
                  <c:v>44713</c:v>
                </c:pt>
                <c:pt idx="11">
                  <c:v>44743</c:v>
                </c:pt>
                <c:pt idx="12">
                  <c:v>44774</c:v>
                </c:pt>
                <c:pt idx="13">
                  <c:v>44805</c:v>
                </c:pt>
                <c:pt idx="14">
                  <c:v>44835</c:v>
                </c:pt>
                <c:pt idx="15">
                  <c:v>44866</c:v>
                </c:pt>
                <c:pt idx="16">
                  <c:v>44896</c:v>
                </c:pt>
                <c:pt idx="17">
                  <c:v>44927</c:v>
                </c:pt>
                <c:pt idx="18">
                  <c:v>44958</c:v>
                </c:pt>
                <c:pt idx="19">
                  <c:v>44986</c:v>
                </c:pt>
                <c:pt idx="20">
                  <c:v>45017</c:v>
                </c:pt>
                <c:pt idx="21">
                  <c:v>45047</c:v>
                </c:pt>
                <c:pt idx="22">
                  <c:v>45078</c:v>
                </c:pt>
                <c:pt idx="23">
                  <c:v>45108</c:v>
                </c:pt>
                <c:pt idx="24">
                  <c:v>45139</c:v>
                </c:pt>
                <c:pt idx="25">
                  <c:v>45170</c:v>
                </c:pt>
                <c:pt idx="26">
                  <c:v>45200</c:v>
                </c:pt>
                <c:pt idx="27">
                  <c:v>45231</c:v>
                </c:pt>
                <c:pt idx="28">
                  <c:v>45261</c:v>
                </c:pt>
              </c:numCache>
            </c:numRef>
          </c:cat>
          <c:val>
            <c:numRef>
              <c:f>Sheet1!$B$21:$B$50</c:f>
              <c:numCache>
                <c:formatCode>General</c:formatCode>
                <c:ptCount val="30"/>
                <c:pt idx="0">
                  <c:v>8.8000000000000007</c:v>
                </c:pt>
                <c:pt idx="1">
                  <c:v>8.6</c:v>
                </c:pt>
                <c:pt idx="2" formatCode="0.0">
                  <c:v>10</c:v>
                </c:pt>
                <c:pt idx="3">
                  <c:v>10.4</c:v>
                </c:pt>
                <c:pt idx="4">
                  <c:v>8.9</c:v>
                </c:pt>
                <c:pt idx="5">
                  <c:v>6.1</c:v>
                </c:pt>
                <c:pt idx="6">
                  <c:v>6.7</c:v>
                </c:pt>
                <c:pt idx="7">
                  <c:v>8.6</c:v>
                </c:pt>
                <c:pt idx="8">
                  <c:v>8.8000000000000007</c:v>
                </c:pt>
                <c:pt idx="9">
                  <c:v>6.5</c:v>
                </c:pt>
                <c:pt idx="10">
                  <c:v>5.5</c:v>
                </c:pt>
                <c:pt idx="11">
                  <c:v>6.3</c:v>
                </c:pt>
                <c:pt idx="12">
                  <c:v>5.2</c:v>
                </c:pt>
                <c:pt idx="13">
                  <c:v>5.2</c:v>
                </c:pt>
                <c:pt idx="14">
                  <c:v>3.6</c:v>
                </c:pt>
                <c:pt idx="15">
                  <c:v>3.1</c:v>
                </c:pt>
                <c:pt idx="16">
                  <c:v>3.6</c:v>
                </c:pt>
                <c:pt idx="17">
                  <c:v>3.5</c:v>
                </c:pt>
                <c:pt idx="18">
                  <c:v>2.6</c:v>
                </c:pt>
                <c:pt idx="19">
                  <c:v>0.6</c:v>
                </c:pt>
                <c:pt idx="20">
                  <c:v>-1.4</c:v>
                </c:pt>
                <c:pt idx="21">
                  <c:v>-1.5</c:v>
                </c:pt>
                <c:pt idx="22">
                  <c:v>-0.9</c:v>
                </c:pt>
                <c:pt idx="23">
                  <c:v>-0.5</c:v>
                </c:pt>
                <c:pt idx="24">
                  <c:v>-0.2</c:v>
                </c:pt>
                <c:pt idx="25">
                  <c:v>0</c:v>
                </c:pt>
                <c:pt idx="26">
                  <c:v>0</c:v>
                </c:pt>
                <c:pt idx="27">
                  <c:v>-0.3</c:v>
                </c:pt>
                <c:pt idx="28">
                  <c:v>-0.4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4D-4E25-9E74-6D7A4D9B0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721407663"/>
        <c:axId val="1813028863"/>
      </c:barChart>
      <c:dateAx>
        <c:axId val="1721407663"/>
        <c:scaling>
          <c:orientation val="minMax"/>
          <c:max val="45261"/>
          <c:min val="44531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028863"/>
        <c:crosses val="autoZero"/>
        <c:auto val="1"/>
        <c:lblOffset val="100"/>
        <c:baseTimeUnit val="months"/>
      </c:dateAx>
      <c:valAx>
        <c:axId val="181302886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140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baseline="0">
                <a:solidFill>
                  <a:sysClr val="windowText" lastClr="000000"/>
                </a:solidFill>
                <a:latin typeface="supermarket" panose="02000000000000000000" pitchFamily="2" charset="0"/>
                <a:ea typeface="+mn-ea"/>
                <a:cs typeface="supermarket" panose="02000000000000000000" pitchFamily="2" charset="0"/>
              </a:defRPr>
            </a:pPr>
            <a:r>
              <a:rPr lang="en-US" sz="1400">
                <a:solidFill>
                  <a:sysClr val="windowText" lastClr="000000"/>
                </a:solidFill>
              </a:rPr>
              <a:t>Motorcycle Registration</a:t>
            </a:r>
          </a:p>
        </c:rich>
      </c:tx>
      <c:layout>
        <c:manualLayout>
          <c:xMode val="edge"/>
          <c:yMode val="edge"/>
          <c:x val="0.252969028851934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baseline="0">
              <a:solidFill>
                <a:sysClr val="windowText" lastClr="000000"/>
              </a:solidFill>
              <a:latin typeface="supermarket" panose="02000000000000000000" pitchFamily="2" charset="0"/>
              <a:ea typeface="+mn-ea"/>
              <a:cs typeface="supermarket" panose="020000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9091462333588"/>
          <c:y val="0.21048809432677795"/>
          <c:w val="0.78491753762635919"/>
          <c:h val="0.65231103144021252"/>
        </c:manualLayout>
      </c:layout>
      <c:lineChart>
        <c:grouping val="standard"/>
        <c:varyColors val="0"/>
        <c:ser>
          <c:idx val="0"/>
          <c:order val="0"/>
          <c:tx>
            <c:strRef>
              <c:f>Motorcycle!$B$2</c:f>
              <c:strCache>
                <c:ptCount val="1"/>
                <c:pt idx="0">
                  <c:v>Motorcycle Registration (units)</c:v>
                </c:pt>
              </c:strCache>
            </c:strRef>
          </c:tx>
          <c:spPr>
            <a:ln w="31750" cap="rnd">
              <a:solidFill>
                <a:schemeClr val="tx2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47"/>
              <c:layout>
                <c:manualLayout>
                  <c:x val="0"/>
                  <c:y val="6.23867347135102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/>
                      </a:solidFill>
                      <a:latin typeface="supermarket" panose="02000000000000000000" pitchFamily="2" charset="0"/>
                      <a:ea typeface="+mn-ea"/>
                      <a:cs typeface="supermarket" panose="02000000000000000000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0C-4E31-9F83-E57DA76DC6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supermarket" panose="02000000000000000000" pitchFamily="2" charset="0"/>
                    <a:ea typeface="+mn-ea"/>
                    <a:cs typeface="supermarket" panose="020000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'Passenger Car'!$A$197:$A$244</c:f>
              <c:numCache>
                <c:formatCode>[$-409]mmm\-yy;@</c:formatCode>
                <c:ptCount val="4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  <c:pt idx="44">
                  <c:v>45170</c:v>
                </c:pt>
                <c:pt idx="45">
                  <c:v>45200</c:v>
                </c:pt>
                <c:pt idx="46">
                  <c:v>45231</c:v>
                </c:pt>
                <c:pt idx="47">
                  <c:v>45261</c:v>
                </c:pt>
              </c:numCache>
            </c:numRef>
          </c:cat>
          <c:val>
            <c:numRef>
              <c:f>Motorcycle!$L$195:$L$242</c:f>
              <c:numCache>
                <c:formatCode>0.00</c:formatCode>
                <c:ptCount val="48"/>
                <c:pt idx="0">
                  <c:v>104.89804854951679</c:v>
                </c:pt>
                <c:pt idx="1">
                  <c:v>102.9273082572445</c:v>
                </c:pt>
                <c:pt idx="2">
                  <c:v>95.211747171313888</c:v>
                </c:pt>
                <c:pt idx="3">
                  <c:v>72.816175825548896</c:v>
                </c:pt>
                <c:pt idx="4">
                  <c:v>68.160075389769617</c:v>
                </c:pt>
                <c:pt idx="5">
                  <c:v>85.177248824225288</c:v>
                </c:pt>
                <c:pt idx="6">
                  <c:v>112.95805869530622</c:v>
                </c:pt>
                <c:pt idx="7">
                  <c:v>102.21210677608512</c:v>
                </c:pt>
                <c:pt idx="8">
                  <c:v>105.62649236702501</c:v>
                </c:pt>
                <c:pt idx="9">
                  <c:v>101.74559007621831</c:v>
                </c:pt>
                <c:pt idx="10">
                  <c:v>91.436389879258726</c:v>
                </c:pt>
                <c:pt idx="11">
                  <c:v>99.696622442696011</c:v>
                </c:pt>
                <c:pt idx="12">
                  <c:v>97.78123363427656</c:v>
                </c:pt>
                <c:pt idx="13">
                  <c:v>96.032692273730873</c:v>
                </c:pt>
                <c:pt idx="14">
                  <c:v>109.67183871327634</c:v>
                </c:pt>
                <c:pt idx="15">
                  <c:v>121.03920268326998</c:v>
                </c:pt>
                <c:pt idx="16">
                  <c:v>96.528278922903738</c:v>
                </c:pt>
                <c:pt idx="17">
                  <c:v>106.19227707717491</c:v>
                </c:pt>
                <c:pt idx="18">
                  <c:v>93.699000043640041</c:v>
                </c:pt>
                <c:pt idx="19">
                  <c:v>71.896998250070325</c:v>
                </c:pt>
                <c:pt idx="20">
                  <c:v>88.347900797817388</c:v>
                </c:pt>
                <c:pt idx="21">
                  <c:v>93.852184206481184</c:v>
                </c:pt>
                <c:pt idx="22">
                  <c:v>110.13815131294493</c:v>
                </c:pt>
                <c:pt idx="23">
                  <c:v>114.82024208441376</c:v>
                </c:pt>
                <c:pt idx="24">
                  <c:v>105.04986058421173</c:v>
                </c:pt>
                <c:pt idx="25">
                  <c:v>109.23025719669003</c:v>
                </c:pt>
                <c:pt idx="26">
                  <c:v>99.660850717962163</c:v>
                </c:pt>
                <c:pt idx="27">
                  <c:v>112.08213453300917</c:v>
                </c:pt>
                <c:pt idx="28">
                  <c:v>111.44393188036939</c:v>
                </c:pt>
                <c:pt idx="29">
                  <c:v>115.03138286259306</c:v>
                </c:pt>
                <c:pt idx="30">
                  <c:v>109.72025241290713</c:v>
                </c:pt>
                <c:pt idx="31">
                  <c:v>120.41938381000431</c:v>
                </c:pt>
                <c:pt idx="32">
                  <c:v>119.99727076826122</c:v>
                </c:pt>
                <c:pt idx="33">
                  <c:v>110.63013016256112</c:v>
                </c:pt>
                <c:pt idx="34">
                  <c:v>114.85091947625409</c:v>
                </c:pt>
                <c:pt idx="35">
                  <c:v>113.55225981867869</c:v>
                </c:pt>
                <c:pt idx="36">
                  <c:v>115.80410205776481</c:v>
                </c:pt>
                <c:pt idx="37">
                  <c:v>119.82132685097639</c:v>
                </c:pt>
                <c:pt idx="38">
                  <c:v>119.51081388459026</c:v>
                </c:pt>
                <c:pt idx="39">
                  <c:v>114.76486362063368</c:v>
                </c:pt>
                <c:pt idx="40">
                  <c:v>126.44072340803024</c:v>
                </c:pt>
                <c:pt idx="41">
                  <c:v>117.66965101502322</c:v>
                </c:pt>
                <c:pt idx="42">
                  <c:v>125.02745674176703</c:v>
                </c:pt>
                <c:pt idx="43">
                  <c:v>113.79256742378563</c:v>
                </c:pt>
                <c:pt idx="44">
                  <c:v>115.34202732261612</c:v>
                </c:pt>
                <c:pt idx="45">
                  <c:v>116.82923200525768</c:v>
                </c:pt>
                <c:pt idx="46">
                  <c:v>110.06402145669199</c:v>
                </c:pt>
                <c:pt idx="47">
                  <c:v>104.65355496941129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14-42C2-B346-D84AB7046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6497520"/>
        <c:axId val="241284960"/>
      </c:lineChart>
      <c:dateAx>
        <c:axId val="2006497520"/>
        <c:scaling>
          <c:orientation val="minMax"/>
          <c:max val="45261"/>
          <c:min val="44197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upermarket" panose="02000000000000000000" pitchFamily="2" charset="0"/>
                <a:ea typeface="+mn-ea"/>
                <a:cs typeface="supermarket" panose="02000000000000000000" pitchFamily="2" charset="0"/>
              </a:defRPr>
            </a:pPr>
            <a:endParaRPr lang="en-US"/>
          </a:p>
        </c:txPr>
        <c:crossAx val="241284960"/>
        <c:crosses val="autoZero"/>
        <c:auto val="1"/>
        <c:lblOffset val="100"/>
        <c:baseTimeUnit val="months"/>
        <c:majorUnit val="5"/>
        <c:majorTimeUnit val="months"/>
        <c:minorUnit val="2"/>
        <c:minorTimeUnit val="months"/>
      </c:dateAx>
      <c:valAx>
        <c:axId val="241284960"/>
        <c:scaling>
          <c:orientation val="minMax"/>
          <c:max val="180"/>
          <c:min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supermarket" panose="02000000000000000000" pitchFamily="2" charset="0"/>
                    <a:ea typeface="+mn-ea"/>
                    <a:cs typeface="supermarket" panose="02000000000000000000" pitchFamily="2" charset="0"/>
                  </a:defRPr>
                </a:pPr>
                <a:r>
                  <a:rPr lang="en-US" sz="800" b="1" dirty="0">
                    <a:solidFill>
                      <a:sysClr val="windowText" lastClr="000000"/>
                    </a:solidFill>
                  </a:rPr>
                  <a:t>Index </a:t>
                </a:r>
                <a:r>
                  <a:rPr lang="en-US" sz="800" b="1" dirty="0" err="1">
                    <a:solidFill>
                      <a:sysClr val="windowText" lastClr="000000"/>
                    </a:solidFill>
                  </a:rPr>
                  <a:t>sa</a:t>
                </a:r>
                <a:r>
                  <a:rPr lang="en-US" sz="800" b="1" dirty="0">
                    <a:solidFill>
                      <a:sysClr val="windowText" lastClr="000000"/>
                    </a:solidFill>
                  </a:rPr>
                  <a:t>(2021=100)            </a:t>
                </a:r>
                <a:endParaRPr lang="th-TH" sz="8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4.0478985066668435E-4"/>
              <c:y val="1.03977891189183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1" i="0" u="none" strike="noStrike" kern="1200" baseline="0">
                  <a:solidFill>
                    <a:sysClr val="windowText" lastClr="000000"/>
                  </a:solidFill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upermarket" panose="02000000000000000000" pitchFamily="2" charset="0"/>
                <a:ea typeface="+mn-ea"/>
                <a:cs typeface="supermarket" panose="02000000000000000000" pitchFamily="2" charset="0"/>
              </a:defRPr>
            </a:pPr>
            <a:endParaRPr lang="en-US"/>
          </a:p>
        </c:txPr>
        <c:crossAx val="20064975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/>
                </a:solidFill>
                <a:latin typeface="supermarket" panose="02000000000000000000" pitchFamily="2" charset="0"/>
                <a:ea typeface="+mn-ea"/>
                <a:cs typeface="supermarket" panose="02000000000000000000" pitchFamily="2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0083575313208284"/>
          <c:y val="0.14017325009098067"/>
          <c:w val="0.48607408664586471"/>
          <c:h val="7.4317053387478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2"/>
              </a:solidFill>
              <a:latin typeface="supermarket" panose="02000000000000000000" pitchFamily="2" charset="0"/>
              <a:ea typeface="+mn-ea"/>
              <a:cs typeface="supermarket" panose="02000000000000000000" pitchFamily="2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rgbClr val="D1EDF2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supermarket" panose="02000000000000000000" pitchFamily="2" charset="0"/>
          <a:cs typeface="supermarket" panose="02000000000000000000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[Fiscal sector database_20210102.xlsx]PivotChartTable2</c:name>
    <c:fmtId val="7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noFill/>
            </a:ln>
            <a:effectLst/>
          </c:spPr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21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layout>
            <c:manualLayout>
              <c:x val="-6.0672063454673346E-2"/>
              <c:y val="-5.893909626719057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layout>
            <c:manualLayout>
              <c:x val="-6.0672063454673346E-2"/>
              <c:y val="-5.893909626719057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rgbClr val="1AA4BE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 w="28575" cap="rnd">
            <a:solidFill>
              <a:srgbClr val="00188F"/>
            </a:solidFill>
            <a:round/>
          </a:ln>
          <a:effectLst/>
        </c:spPr>
        <c:marker>
          <c:symbol val="x"/>
          <c:size val="5"/>
          <c:spPr>
            <a:solidFill>
              <a:srgbClr val="00188F"/>
            </a:solidFill>
            <a:ln w="9525"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</c:pivotFmt>
      <c:pivotFmt>
        <c:idx val="131"/>
        <c:spPr>
          <a:solidFill>
            <a:srgbClr val="1AA4BE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 w="28575" cap="rnd">
            <a:solidFill>
              <a:srgbClr val="00188F"/>
            </a:solidFill>
            <a:round/>
          </a:ln>
          <a:effectLst/>
        </c:spPr>
        <c:marker>
          <c:symbol val="x"/>
          <c:size val="5"/>
          <c:spPr>
            <a:solidFill>
              <a:srgbClr val="00188F"/>
            </a:solidFill>
            <a:ln w="9525">
              <a:noFill/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>
            <a:solidFill>
              <a:srgbClr val="00188F"/>
            </a:solidFill>
            <a:round/>
          </a:ln>
          <a:effectLst/>
        </c:spPr>
        <c:marker>
          <c:symbol val="x"/>
          <c:size val="5"/>
          <c:spPr>
            <a:solidFill>
              <a:srgbClr val="00188F"/>
            </a:solidFill>
            <a:ln w="9525">
              <a:noFill/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>
            <a:solidFill>
              <a:srgbClr val="00188F"/>
            </a:solidFill>
            <a:round/>
          </a:ln>
          <a:effectLst/>
        </c:spPr>
        <c:marker>
          <c:symbol val="x"/>
          <c:size val="5"/>
          <c:spPr>
            <a:solidFill>
              <a:srgbClr val="00188F"/>
            </a:solidFill>
            <a:ln w="9525">
              <a:noFill/>
            </a:ln>
            <a:effectLst/>
          </c:spPr>
        </c:marker>
      </c:pivotFmt>
      <c:pivotFmt>
        <c:idx val="135"/>
        <c:spPr>
          <a:solidFill>
            <a:schemeClr val="accent1"/>
          </a:solidFill>
          <a:ln w="28575" cap="rnd">
            <a:solidFill>
              <a:srgbClr val="00188F"/>
            </a:solidFill>
            <a:round/>
          </a:ln>
          <a:effectLst/>
        </c:spPr>
        <c:marker>
          <c:symbol val="x"/>
          <c:size val="5"/>
          <c:spPr>
            <a:solidFill>
              <a:srgbClr val="00188F"/>
            </a:solidFill>
            <a:ln w="9525">
              <a:noFill/>
            </a:ln>
            <a:effectLst/>
          </c:spPr>
        </c:marker>
        <c:dLbl>
          <c:idx val="0"/>
          <c:layout>
            <c:manualLayout>
              <c:x val="2.0031645041953684E-2"/>
              <c:y val="-0.1305790633094252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3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4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5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6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47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layout>
            <c:manualLayout>
              <c:x val="3.3653012184169988E-2"/>
              <c:y val="-0.29407799090184306"/>
            </c:manualLayout>
          </c:layout>
          <c:numFmt formatCode="0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0">
              <a:spAutoFit/>
            </a:bodyPr>
            <a:lstStyle/>
            <a:p>
              <a:pPr algn="ctr" rtl="0">
                <a:defRPr lang="en-US"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layout>
            <c:manualLayout>
              <c:x val="1.2721930487839287E-2"/>
              <c:y val="-0.18240280448342169"/>
            </c:manualLayout>
          </c:layout>
          <c:tx>
            <c:rich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rPr>
                  <a:t>61.88%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0">
              <a:spAutoFit/>
            </a:bodyPr>
            <a:lstStyle/>
            <a:p>
              <a:pPr algn="ctr" rtl="0">
                <a:defRPr lang="en-US"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rgbClr val="1AA4BE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2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3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4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5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6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57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layout>
            <c:manualLayout>
              <c:x val="1.2721930487839287E-2"/>
              <c:y val="-0.18240280448342169"/>
            </c:manualLayout>
          </c:layout>
          <c:tx>
            <c:rich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rPr>
                  <a:t>61.88%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0">
              <a:spAutoFit/>
            </a:bodyPr>
            <a:lstStyle/>
            <a:p>
              <a:pPr algn="ctr" rtl="0">
                <a:defRPr lang="en-US"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rgbClr val="1AA4BE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2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3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4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5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6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7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</c:pivotFmt>
      <c:pivotFmt>
        <c:idx val="168"/>
        <c:spPr>
          <a:solidFill>
            <a:schemeClr val="accent1"/>
          </a:solidFill>
          <a:ln w="28575" cap="rnd">
            <a:solidFill>
              <a:schemeClr val="accent1">
                <a:lumMod val="50000"/>
              </a:schemeClr>
            </a:solidFill>
            <a:round/>
          </a:ln>
          <a:effectLst/>
        </c:spPr>
        <c:marker>
          <c:symbol val="square"/>
          <c:size val="5"/>
          <c:spPr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</c:marker>
        <c:dLbl>
          <c:idx val="0"/>
          <c:layout>
            <c:manualLayout>
              <c:x val="1.2721930487839287E-2"/>
              <c:y val="-0.18240280448342169"/>
            </c:manualLayout>
          </c:layout>
          <c:tx>
            <c:rich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u="none" strike="noStrike" kern="1200" baseline="0">
                    <a:solidFill>
                      <a:srgbClr val="00188F"/>
                    </a:solidFill>
                    <a:latin typeface="+mn-lt"/>
                    <a:ea typeface="+mn-ea"/>
                    <a:cs typeface="+mn-cs"/>
                  </a:rPr>
                  <a:t>61.88%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0">
              <a:spAutoFit/>
            </a:bodyPr>
            <a:lstStyle/>
            <a:p>
              <a:pPr algn="ctr" rtl="0">
                <a:defRPr lang="en-US" sz="1000" b="1" i="0" u="none" strike="noStrike" kern="1200" baseline="0">
                  <a:solidFill>
                    <a:srgbClr val="00188F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5473637084426952E-2"/>
          <c:y val="0.10881952255968005"/>
          <c:w val="0.7833985866417571"/>
          <c:h val="0.64321456597844673"/>
        </c:manualLayout>
      </c:layout>
      <c:barChart>
        <c:barDir val="col"/>
        <c:grouping val="clustered"/>
        <c:varyColors val="0"/>
        <c:ser>
          <c:idx val="0"/>
          <c:order val="0"/>
          <c:tx>
            <c:v>Public Debt Outstanding</c:v>
          </c:tx>
          <c:spPr>
            <a:solidFill>
              <a:srgbClr val="1AA4BE"/>
            </a:solidFill>
            <a:ln>
              <a:noFill/>
            </a:ln>
            <a:effectLst/>
          </c:spPr>
          <c:invertIfNegative val="0"/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4"/>
                  <c:lvl>
                    <c:pt idx="0">
                      <c:v>Oct</c:v>
                    </c:pt>
                    <c:pt idx="1">
                      <c:v>Nov</c:v>
                    </c:pt>
                    <c:pt idx="2">
                      <c:v>Dec</c:v>
                    </c:pt>
                    <c:pt idx="3">
                      <c:v>Jan</c:v>
                    </c:pt>
                    <c:pt idx="4">
                      <c:v>Feb</c:v>
                    </c:pt>
                    <c:pt idx="5">
                      <c:v>Mar</c:v>
                    </c:pt>
                    <c:pt idx="6">
                      <c:v>Apr</c:v>
                    </c:pt>
                    <c:pt idx="7">
                      <c:v>May</c:v>
                    </c:pt>
                    <c:pt idx="8">
                      <c:v>Jun</c:v>
                    </c:pt>
                    <c:pt idx="9">
                      <c:v>Jul</c:v>
                    </c:pt>
                    <c:pt idx="10">
                      <c:v>Aug</c:v>
                    </c:pt>
                    <c:pt idx="11">
                      <c:v>Sep</c:v>
                    </c:pt>
                    <c:pt idx="12">
                      <c:v>Oct</c:v>
                    </c:pt>
                    <c:pt idx="13">
                      <c:v>Nov</c:v>
                    </c:pt>
                  </c:lvl>
                  <c:lvl>
                    <c:pt idx="0">
                      <c:v>2023</c:v>
                    </c:pt>
                    <c:pt idx="12">
                      <c:v>2024</c:v>
                    </c:pt>
                  </c:lvl>
                </c16ac:multiLvlStrLit>
              </mc:Choice>
              <mc:Fallback>
                <c:strLit>
                  <c:ptCount val="14"/>
                  <c:pt idx="0">
                    <c:v>Oct
2023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</c:v>
                  </c:pt>
                  <c:pt idx="9">
                    <c:v>Jul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
2024</c:v>
                  </c:pt>
                  <c:pt idx="13">
                    <c:v>Nov</c:v>
                  </c:pt>
                </c:strLit>
              </mc:Fallback>
            </mc:AlternateContent>
          </c:cat>
          <c:val>
            <c:numLit>
              <c:formatCode>General</c:formatCode>
              <c:ptCount val="14"/>
              <c:pt idx="0">
                <c:v>10462192.949999999</c:v>
              </c:pt>
              <c:pt idx="1">
                <c:v>10496180.710000001</c:v>
              </c:pt>
              <c:pt idx="2">
                <c:v>10587313.01</c:v>
              </c:pt>
              <c:pt idx="3">
                <c:v>10692883.789999999</c:v>
              </c:pt>
              <c:pt idx="4">
                <c:v>10724775.890000001</c:v>
              </c:pt>
              <c:pt idx="5">
                <c:v>10797505.460000001</c:v>
              </c:pt>
              <c:pt idx="6">
                <c:v>10895273.140000001</c:v>
              </c:pt>
              <c:pt idx="7">
                <c:v>10958928.779999999</c:v>
              </c:pt>
              <c:pt idx="8">
                <c:v>10923183.460000001</c:v>
              </c:pt>
              <c:pt idx="9">
                <c:v>10972094.029999999</c:v>
              </c:pt>
              <c:pt idx="10">
                <c:v>11027980.02</c:v>
              </c:pt>
              <c:pt idx="11">
                <c:v>11131634.199999999</c:v>
              </c:pt>
              <c:pt idx="12">
                <c:v>11125428.08</c:v>
              </c:pt>
              <c:pt idx="13">
                <c:v>11131598.289999999</c:v>
              </c:pt>
            </c:numLit>
          </c:val>
          <c:extLst>
            <c:ext xmlns:c16="http://schemas.microsoft.com/office/drawing/2014/chart" uri="{C3380CC4-5D6E-409C-BE32-E72D297353CC}">
              <c16:uniqueId val="{00000000-8DAD-424E-A6F8-B06DD60D1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33695408"/>
        <c:axId val="1612645007"/>
      </c:barChart>
      <c:lineChart>
        <c:grouping val="standard"/>
        <c:varyColors val="0"/>
        <c:ser>
          <c:idx val="1"/>
          <c:order val="1"/>
          <c:tx>
            <c:v>% of GDP</c:v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Pt>
            <c:idx val="3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DAD-424E-A6F8-B06DD60D13A3}"/>
              </c:ext>
            </c:extLst>
          </c:dPt>
          <c:dPt>
            <c:idx val="4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DAD-424E-A6F8-B06DD60D13A3}"/>
              </c:ext>
            </c:extLst>
          </c:dPt>
          <c:dPt>
            <c:idx val="5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DAD-424E-A6F8-B06DD60D13A3}"/>
              </c:ext>
            </c:extLst>
          </c:dPt>
          <c:dPt>
            <c:idx val="6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DAD-424E-A6F8-B06DD60D13A3}"/>
              </c:ext>
            </c:extLst>
          </c:dPt>
          <c:dPt>
            <c:idx val="8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DAD-424E-A6F8-B06DD60D13A3}"/>
              </c:ext>
            </c:extLst>
          </c:dPt>
          <c:dPt>
            <c:idx val="9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8DAD-424E-A6F8-B06DD60D13A3}"/>
              </c:ext>
            </c:extLst>
          </c:dPt>
          <c:dPt>
            <c:idx val="10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8DAD-424E-A6F8-B06DD60D13A3}"/>
              </c:ext>
            </c:extLst>
          </c:dPt>
          <c:dPt>
            <c:idx val="15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8DAD-424E-A6F8-B06DD60D13A3}"/>
              </c:ext>
            </c:extLst>
          </c:dPt>
          <c:dPt>
            <c:idx val="16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8DAD-424E-A6F8-B06DD60D13A3}"/>
              </c:ext>
            </c:extLst>
          </c:dPt>
          <c:dPt>
            <c:idx val="17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8DAD-424E-A6F8-B06DD60D13A3}"/>
              </c:ext>
            </c:extLst>
          </c:dPt>
          <c:dPt>
            <c:idx val="18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8DAD-424E-A6F8-B06DD60D13A3}"/>
              </c:ext>
            </c:extLst>
          </c:dPt>
          <c:dPt>
            <c:idx val="20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8DAD-424E-A6F8-B06DD60D13A3}"/>
              </c:ext>
            </c:extLst>
          </c:dPt>
          <c:dPt>
            <c:idx val="21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8DAD-424E-A6F8-B06DD60D13A3}"/>
              </c:ext>
            </c:extLst>
          </c:dPt>
          <c:dPt>
            <c:idx val="22"/>
            <c:marker>
              <c:symbol val="square"/>
              <c:size val="5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8DAD-424E-A6F8-B06DD60D13A3}"/>
              </c:ext>
            </c:extLst>
          </c:dPt>
          <c:dLbls>
            <c:dLbl>
              <c:idx val="13"/>
              <c:layout>
                <c:manualLayout>
                  <c:x val="1.2721930487839287E-2"/>
                  <c:y val="-0.182402804483421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rgbClr val="00188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1" i="0" u="none" strike="noStrike" kern="1200" baseline="0">
                        <a:solidFill>
                          <a:srgbClr val="00188F"/>
                        </a:solidFill>
                        <a:latin typeface="+mn-lt"/>
                        <a:ea typeface="+mn-ea"/>
                        <a:cs typeface="+mn-cs"/>
                      </a:rPr>
                      <a:t>61.88%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rgbClr val="00188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DAD-424E-A6F8-B06DD60D13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4"/>
                  <c:lvl>
                    <c:pt idx="0">
                      <c:v>Oct</c:v>
                    </c:pt>
                    <c:pt idx="1">
                      <c:v>Nov</c:v>
                    </c:pt>
                    <c:pt idx="2">
                      <c:v>Dec</c:v>
                    </c:pt>
                    <c:pt idx="3">
                      <c:v>Jan</c:v>
                    </c:pt>
                    <c:pt idx="4">
                      <c:v>Feb</c:v>
                    </c:pt>
                    <c:pt idx="5">
                      <c:v>Mar</c:v>
                    </c:pt>
                    <c:pt idx="6">
                      <c:v>Apr</c:v>
                    </c:pt>
                    <c:pt idx="7">
                      <c:v>May</c:v>
                    </c:pt>
                    <c:pt idx="8">
                      <c:v>Jun</c:v>
                    </c:pt>
                    <c:pt idx="9">
                      <c:v>Jul</c:v>
                    </c:pt>
                    <c:pt idx="10">
                      <c:v>Aug</c:v>
                    </c:pt>
                    <c:pt idx="11">
                      <c:v>Sep</c:v>
                    </c:pt>
                    <c:pt idx="12">
                      <c:v>Oct</c:v>
                    </c:pt>
                    <c:pt idx="13">
                      <c:v>Nov</c:v>
                    </c:pt>
                  </c:lvl>
                  <c:lvl>
                    <c:pt idx="0">
                      <c:v>2023</c:v>
                    </c:pt>
                    <c:pt idx="12">
                      <c:v>2024</c:v>
                    </c:pt>
                  </c:lvl>
                </c16ac:multiLvlStrLit>
              </mc:Choice>
              <mc:Fallback>
                <c:strLit>
                  <c:ptCount val="14"/>
                  <c:pt idx="0">
                    <c:v>Oct
2023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</c:v>
                  </c:pt>
                  <c:pt idx="9">
                    <c:v>Jul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
2024</c:v>
                  </c:pt>
                  <c:pt idx="13">
                    <c:v>Nov</c:v>
                  </c:pt>
                </c:strLit>
              </mc:Fallback>
            </mc:AlternateContent>
          </c:cat>
          <c:val>
            <c:numLit>
              <c:formatCode>General</c:formatCode>
              <c:ptCount val="14"/>
              <c:pt idx="0">
                <c:v>0.60778831634350872</c:v>
              </c:pt>
              <c:pt idx="1">
                <c:v>0.60700014262811997</c:v>
              </c:pt>
              <c:pt idx="2">
                <c:v>0.60950887541194032</c:v>
              </c:pt>
              <c:pt idx="3">
                <c:v>0.61285084119415834</c:v>
              </c:pt>
              <c:pt idx="4">
                <c:v>0.61195910567007483</c:v>
              </c:pt>
              <c:pt idx="5">
                <c:v>0.61339516080744638</c:v>
              </c:pt>
              <c:pt idx="6">
                <c:v>0.61758588489326749</c:v>
              </c:pt>
              <c:pt idx="7">
                <c:v>0.61982883623791996</c:v>
              </c:pt>
              <c:pt idx="8">
                <c:v>0.61645223503778235</c:v>
              </c:pt>
              <c:pt idx="9">
                <c:v>0.61694731657783364</c:v>
              </c:pt>
              <c:pt idx="10">
                <c:v>0.6178295787970588</c:v>
              </c:pt>
              <c:pt idx="11">
                <c:v>0.62137187067796007</c:v>
              </c:pt>
              <c:pt idx="12">
                <c:v>0.62123674800980466</c:v>
              </c:pt>
              <c:pt idx="13">
                <c:v>0.61876208611254724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10-8DAD-424E-A6F8-B06DD60D1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2079487"/>
        <c:axId val="74480352"/>
      </c:lineChart>
      <c:catAx>
        <c:axId val="83369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645007"/>
        <c:crosses val="autoZero"/>
        <c:auto val="1"/>
        <c:lblAlgn val="ctr"/>
        <c:lblOffset val="100"/>
        <c:noMultiLvlLbl val="0"/>
        <c:extLst/>
      </c:catAx>
      <c:valAx>
        <c:axId val="161264500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695408"/>
        <c:crosses val="autoZero"/>
        <c:crossBetween val="between"/>
        <c:extLst/>
      </c:valAx>
      <c:valAx>
        <c:axId val="74480352"/>
        <c:scaling>
          <c:orientation val="minMax"/>
          <c:max val="0.70000000000000007"/>
          <c:min val="0.5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079487"/>
        <c:crosses val="max"/>
        <c:crossBetween val="between"/>
        <c:majorUnit val="0.1"/>
      </c:valAx>
      <c:catAx>
        <c:axId val="8720794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480352"/>
        <c:crosses val="autoZero"/>
        <c:auto val="1"/>
        <c:lblAlgn val="ctr"/>
        <c:lblOffset val="100"/>
        <c:noMultiLvlLbl val="0"/>
        <c:extLst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946324634052077"/>
          <c:y val="1.3028643703778223E-2"/>
          <c:w val="0.36784559326059985"/>
          <c:h val="7.0241574805603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0.85692</cdr:x>
      <cdr:y>0.00224</cdr:y>
    </cdr:from>
    <cdr:to>
      <cdr:x>0.98359</cdr:x>
      <cdr:y>0.07611</cdr:y>
    </cdr:to>
    <cdr:sp macro="" textlink="">
      <cdr:nvSpPr>
        <cdr:cNvPr id="3" name="สี่เหลี่ยมผืนผ้า 2">
          <a:extLst xmlns:a="http://schemas.openxmlformats.org/drawingml/2006/main">
            <a:ext uri="{FF2B5EF4-FFF2-40B4-BE49-F238E27FC236}">
              <a16:creationId xmlns:a16="http://schemas.microsoft.com/office/drawing/2014/main" id="{13397BD1-4FB4-EBE9-8510-C42F8ECAB574}"/>
            </a:ext>
          </a:extLst>
        </cdr:cNvPr>
        <cdr:cNvSpPr/>
      </cdr:nvSpPr>
      <cdr:spPr>
        <a:xfrm xmlns:a="http://schemas.openxmlformats.org/drawingml/2006/main">
          <a:off x="8488680" y="15240"/>
          <a:ext cx="1254760" cy="50292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th-TH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AABE0-61DF-4D76-BF7C-A0A3818DC93D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B920-F4A6-43FA-A2D6-0F98A4EFAE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603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D8505-45CF-4CC9-A0F8-44FD7F340629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2A754-32D9-41E9-9A92-1947B686E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40167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3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3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28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91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02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0696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16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4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18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2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9623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7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7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8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801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6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3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781F7E-CA39-4892-AFB5-4CAEE6D8F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424928">
            <a:off x="-8911616" y="3106989"/>
            <a:ext cx="19166371" cy="72508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3005784-7823-47E2-9298-6AE4BDEE8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35835">
            <a:off x="3340235" y="6457245"/>
            <a:ext cx="4182992" cy="5131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BCCA1-FFE3-4568-B340-29CAA66E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706" y="2469622"/>
            <a:ext cx="4161234" cy="4120620"/>
          </a:xfrm>
        </p:spPr>
        <p:txBody>
          <a:bodyPr anchor="b"/>
          <a:lstStyle>
            <a:lvl1pPr>
              <a:defRPr sz="337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EF51-612C-4134-99EF-5D74124AD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1706" y="6629229"/>
            <a:ext cx="4161234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13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0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316A2-DE52-44C6-9269-1337D333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CB58-5431-4371-8C40-46CEC5505ABA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D398F-19D8-481D-87E7-01CC6BCD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3FAC2-FD18-405B-8395-64EB0BFD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0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1ACC4C-90C2-4745-A695-6805A6DD4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61" t="28612" r="42125"/>
          <a:stretch/>
        </p:blipFill>
        <p:spPr>
          <a:xfrm rot="19651371">
            <a:off x="2606921" y="2256763"/>
            <a:ext cx="5884297" cy="1156021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481637E-60D2-487E-B86D-E1DB7C2F5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528" t="52419" r="35888" b="26780"/>
          <a:stretch/>
        </p:blipFill>
        <p:spPr>
          <a:xfrm rot="19651371">
            <a:off x="-269861" y="62004"/>
            <a:ext cx="1602671" cy="336836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0CC27-93F5-412C-A776-0C39F626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BED6-120E-484D-AF2F-9D7E3834B373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A0D869-6A58-4EE4-A45B-ED0CCF7C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2E290-D36B-410B-B29A-B9867C79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6ACB97-1B5F-4956-9730-29BFA51961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337" y="4953000"/>
            <a:ext cx="1378744" cy="3540478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573BF6-9D0D-41B0-B664-7B9D843F55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64919" y="4953000"/>
            <a:ext cx="1378744" cy="3540478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EE22EE-A277-4D28-9FB6-A3F18FA359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64531" y="4953000"/>
            <a:ext cx="1378744" cy="3540478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738CBE-E2DB-460D-8CDC-5960EE9A29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4725" y="4953000"/>
            <a:ext cx="1378744" cy="3540478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069158-15D3-45A5-939A-F04E1103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90" y="2637019"/>
            <a:ext cx="5915025" cy="1831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567C82-AD61-48FC-BCD3-2EDD3710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90" y="527406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961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0CC27-93F5-412C-A776-0C39F626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C476-254B-4715-8C23-0051F0AD1DE7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A0D869-6A58-4EE4-A45B-ED0CCF7C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2E290-D36B-410B-B29A-B9867C79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6ACB97-1B5F-4956-9730-29BFA51961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6" y="5760156"/>
            <a:ext cx="907256" cy="232974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EE22EE-A277-4D28-9FB6-A3F18FA359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656" y="2173817"/>
            <a:ext cx="907256" cy="232974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20852E-E090-4B6F-A17A-42843A3D41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29000" y="5760156"/>
            <a:ext cx="907256" cy="232974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278A1A-070C-4EDE-ADB1-15A4F33FED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9000" y="2173817"/>
            <a:ext cx="907256" cy="232974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96F8F28-A0EE-468C-87C8-F4DF165B4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968" t="28612" r="47842"/>
          <a:stretch/>
        </p:blipFill>
        <p:spPr>
          <a:xfrm rot="5400000">
            <a:off x="-5146580" y="2738783"/>
            <a:ext cx="10639778" cy="450181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064C99-7744-4B08-835D-E0A03C0D7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03" t="59427" r="49391"/>
          <a:stretch/>
        </p:blipFill>
        <p:spPr>
          <a:xfrm rot="7591497">
            <a:off x="2061246" y="3934362"/>
            <a:ext cx="9448351" cy="25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A9A8D28-90A6-4372-9ED1-A65EB924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205" t="28803" r="16981"/>
          <a:stretch/>
        </p:blipFill>
        <p:spPr>
          <a:xfrm rot="16424928">
            <a:off x="-3118904" y="1787072"/>
            <a:ext cx="10889333" cy="5475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34247-12C8-42A3-9F70-9ED6865B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CB2AC-3074-4A0A-8465-2A7CC5E7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0462-2A77-4DD6-9F7F-FC2BEE86F04C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AE03-F9F5-420C-A997-2CF17355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92CBD-B0A7-4576-A2F8-4C07BE99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3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B510-BA6B-4D72-9900-D9B6C151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4A24A-E9B6-4C4E-BC38-86C5DC70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9F45-1A28-4C85-9523-E518EA3805D1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FA70-5B97-43D3-85AB-E9EB0700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3B34A-6EDB-44BB-9DEC-E83DB8FE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1DAFE88-DA0E-4DF5-9298-593FD09D5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50044" y="3210283"/>
            <a:ext cx="8629650" cy="91034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49DB42-9A53-42D2-90A2-B6B80FBEF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90" y="2637014"/>
            <a:ext cx="5915025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54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D58623B-9178-42A8-878C-074B6F06E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044" t="28612" r="27129"/>
          <a:stretch/>
        </p:blipFill>
        <p:spPr>
          <a:xfrm rot="19651371">
            <a:off x="-993728" y="-585791"/>
            <a:ext cx="3135837" cy="70967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DF5C5D-8F2A-4188-93CE-C33125904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0514" b="28407"/>
          <a:stretch/>
        </p:blipFill>
        <p:spPr>
          <a:xfrm rot="19651371">
            <a:off x="3847438" y="4630366"/>
            <a:ext cx="3273322" cy="7117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1C9A0-261A-4352-B629-EA57120F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82357-FB86-45D1-98C6-4800ED05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10171-9388-4343-BD76-8E1A435A20D2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59344-D5F4-4B9E-8574-73C27F87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173C-B346-4136-8B5B-1921D534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22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3581A25-9919-453C-A5C1-55E8CAC7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506" t="28105" r="3256" b="12559"/>
          <a:stretch/>
        </p:blipFill>
        <p:spPr>
          <a:xfrm rot="7987194">
            <a:off x="-4767807" y="9688869"/>
            <a:ext cx="20371341" cy="37608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726221-3355-4BB4-A694-2EB7D4146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0514" b="28407"/>
          <a:stretch/>
        </p:blipFill>
        <p:spPr>
          <a:xfrm rot="19651371">
            <a:off x="-1482013" y="-4278784"/>
            <a:ext cx="3273322" cy="7117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8DC30-61B8-4CEA-9886-71243B07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CF667-5CC7-4320-9BFC-B73BD98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5DC6-ACA3-48CF-A684-6FE3DDAB6128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70B3F-4335-45EC-94AC-7F39EAFD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4A549-22AE-46D4-85F3-D6F61321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89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7DEB791-2EE6-4EC5-98B1-8ADEAB096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61" t="28612" r="42125"/>
          <a:stretch/>
        </p:blipFill>
        <p:spPr>
          <a:xfrm rot="6844963">
            <a:off x="175658" y="3047240"/>
            <a:ext cx="15110293" cy="45018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9B12D4-872C-4E53-8E99-8D0D75E08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61" t="28612" r="42125"/>
          <a:stretch/>
        </p:blipFill>
        <p:spPr>
          <a:xfrm rot="20142136">
            <a:off x="-3058116" y="-3564896"/>
            <a:ext cx="5884297" cy="11560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51AF7-9FDF-4E86-A681-3A627F3D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BAEAD-9BBA-460D-8611-BA73BCFB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ADB6-085C-4CB1-B0E1-1A1413465B91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F2418-1DC4-4677-BEE5-BA25728E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C7A78-9EC5-4895-B55A-4E30DA0F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15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0939174-DFDF-4A80-A85B-5DA0F1763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039126" y="-5944936"/>
            <a:ext cx="8629650" cy="910347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E872EF-DE80-4003-BC95-7C1AA0FA5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1781" y="4935974"/>
            <a:ext cx="8629650" cy="9103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348440-BD28-4DC6-BA38-1A1B1105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43896-771C-41B8-AA5B-D7236F1C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C08CC-B01B-48FD-A916-13E940FEBD60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3773F-F93B-4254-A2EA-C7AE4C7E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3FB04-8C96-45E9-B57E-90CB0652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38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1ED29CD-AD4B-4CED-862E-91E6CF788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514" b="28407"/>
          <a:stretch/>
        </p:blipFill>
        <p:spPr>
          <a:xfrm rot="19651371">
            <a:off x="2236714" y="-5128283"/>
            <a:ext cx="4717158" cy="10256564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D4BC815-D240-4913-935C-1A11369348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6169" y="2884887"/>
            <a:ext cx="3707606" cy="5553561"/>
          </a:xfrm>
          <a:noFill/>
        </p:spPr>
        <p:txBody>
          <a:bodyPr anchor="ctr">
            <a:normAutofit/>
          </a:bodyPr>
          <a:lstStyle>
            <a:lvl1pPr algn="ctr">
              <a:defRPr sz="101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87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9C283FE-8C43-4C4C-B82F-4D944D6F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506" t="28105" r="3256" b="12559"/>
          <a:stretch/>
        </p:blipFill>
        <p:spPr>
          <a:xfrm rot="14153679" flipH="1">
            <a:off x="-9011164" y="4466144"/>
            <a:ext cx="20371341" cy="3949267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1E6F8C-0E4A-4BB2-A64E-50BEC2D51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934" y="1283864"/>
            <a:ext cx="1344536" cy="7323351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013"/>
            </a:lvl1pPr>
          </a:lstStyle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D3BD44B-7B13-47CD-AC96-0CF0297E6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76299" y="1624203"/>
            <a:ext cx="1222305" cy="6657592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013"/>
            </a:lvl1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EC0BEE-0DBD-4DD3-B480-469810051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8938" y="1781221"/>
            <a:ext cx="3858905" cy="1364367"/>
          </a:xfrm>
        </p:spPr>
        <p:txBody>
          <a:bodyPr anchor="ctr">
            <a:noAutofit/>
          </a:bodyPr>
          <a:lstStyle>
            <a:lvl1pPr algn="l">
              <a:defRPr sz="2475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69E310B-909A-4117-8705-228F4283A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938" y="2884883"/>
            <a:ext cx="3858905" cy="506766"/>
          </a:xfrm>
        </p:spPr>
        <p:txBody>
          <a:bodyPr anchor="ctr">
            <a:normAutofit/>
          </a:bodyPr>
          <a:lstStyle>
            <a:lvl1pPr marL="0" indent="0" algn="l">
              <a:buNone/>
              <a:defRPr sz="675" b="1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</a:defRPr>
            </a:lvl1pPr>
            <a:lvl2pPr marL="257156" indent="0" algn="ctr">
              <a:buNone/>
              <a:defRPr sz="1125"/>
            </a:lvl2pPr>
            <a:lvl3pPr marL="514313" indent="0" algn="ctr">
              <a:buNone/>
              <a:defRPr sz="1013"/>
            </a:lvl3pPr>
            <a:lvl4pPr marL="771470" indent="0" algn="ctr">
              <a:buNone/>
              <a:defRPr sz="900"/>
            </a:lvl4pPr>
            <a:lvl5pPr marL="1028627" indent="0" algn="ctr">
              <a:buNone/>
              <a:defRPr sz="900"/>
            </a:lvl5pPr>
            <a:lvl6pPr marL="1285784" indent="0" algn="ctr">
              <a:buNone/>
              <a:defRPr sz="900"/>
            </a:lvl6pPr>
            <a:lvl7pPr marL="1542940" indent="0" algn="ctr">
              <a:buNone/>
              <a:defRPr sz="900"/>
            </a:lvl7pPr>
            <a:lvl8pPr marL="1800097" indent="0" algn="ctr">
              <a:buNone/>
              <a:defRPr sz="900"/>
            </a:lvl8pPr>
            <a:lvl9pPr marL="2057254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9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C5B2920-CDAC-49D4-9828-2E05710A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472" t="50840"/>
          <a:stretch/>
        </p:blipFill>
        <p:spPr>
          <a:xfrm rot="16424928">
            <a:off x="-4726036" y="1118463"/>
            <a:ext cx="11487724" cy="54049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702EA56-BED7-4320-AE5C-132634839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35835">
            <a:off x="4777753" y="5588348"/>
            <a:ext cx="4182992" cy="5131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C0721-13DD-46EA-AD49-6918BEE7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005" y="527406"/>
            <a:ext cx="3641508" cy="1914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AEB42-5164-471B-A767-097035352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5005" y="2637014"/>
            <a:ext cx="3641508" cy="62852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4661C-40BF-4557-A354-C4D19486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D9B1-62F8-4230-A384-BADF3A750838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C8B3C-BB3A-4092-B67B-C5130071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04530-D216-443F-B76C-30C899B0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95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48B8-B4CE-4643-A13B-BCACDC8C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BF4B5-D3FA-48FC-8F9F-05F98C22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68E67-290C-417B-9C90-23E3F367B828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C1CFA-E931-4287-827A-B5625646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E5155-9200-4885-A1C4-A3742CF6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C579B8-973B-4848-A98F-A3DFCF70C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86" b="28407"/>
          <a:stretch/>
        </p:blipFill>
        <p:spPr>
          <a:xfrm rot="19651371">
            <a:off x="-577665" y="-1291793"/>
            <a:ext cx="8543346" cy="10256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0FD031D-7682-4B54-8088-3A791B9C2F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043188">
            <a:off x="-4185709" y="3627106"/>
            <a:ext cx="22160089" cy="35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8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C4F52-2433-4C30-9938-404A6396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724B9-F700-4227-9A79-838D9D53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AAEE49D-E7D7-482F-91C2-122DC5318190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5E27D-3360-4814-91B1-6F7D88A4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58B37-D7E4-4E1F-A966-4CE43D21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C434200-1AB7-48D6-95B8-046BBF106B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6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CD94-E323-43A8-BE29-2436DD14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CC85-526B-431E-9C07-B6CDA7CD56D3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9ADEE-E9D4-451E-8539-3C849EE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CB2FE-4340-4DE5-A5EC-718D1664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B05D-485E-4A15-B5AC-F7F16A42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71E99-D468-44EE-BB96-7D73BD89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41FF-CA94-4C70-91CC-2B2B9B09B35B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E40DC-C84A-42FE-ACEC-F2334C88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BBE0A-E06F-4D31-8622-E7938943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586A1A-8EF5-4BC0-9B63-F65E6567E6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506" t="28105" r="3256" b="12559"/>
          <a:stretch/>
        </p:blipFill>
        <p:spPr>
          <a:xfrm rot="1223510">
            <a:off x="2080320" y="-4828714"/>
            <a:ext cx="7088392" cy="965742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36441C4-547E-4AD9-AD59-5DAF8B130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487" y="2669117"/>
            <a:ext cx="5915024" cy="62852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05B2A48-DE9E-47CF-9EF8-8C84A340C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205" t="28803" r="16981"/>
          <a:stretch/>
        </p:blipFill>
        <p:spPr>
          <a:xfrm rot="5175072" flipH="1">
            <a:off x="-1344925" y="2651117"/>
            <a:ext cx="11598380" cy="54754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CD94-E323-43A8-BE29-2436DD14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E484F-3830-47F3-94E3-CF11C1C220E6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9ADEE-E9D4-451E-8539-3C849EE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CB2FE-4340-4DE5-A5EC-718D1664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026B1C-CF7C-4B06-A115-0E82E5597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1840" y="3283655"/>
            <a:ext cx="1457325" cy="3742267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2F0E67-5F7D-46B4-9451-0CAC96DBFC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2057" y="1485900"/>
            <a:ext cx="1042988" cy="2678289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9692F1-2A81-4566-A36D-482685FA7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2065" y="5741812"/>
            <a:ext cx="884039" cy="227012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6CDB1A-1D97-473D-B312-A42548C4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8" y="1170432"/>
            <a:ext cx="2674366" cy="14061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8EE43F4-D13B-4321-94A3-1F612EE78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578" y="3280045"/>
            <a:ext cx="2674366" cy="4615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91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EBB1E26-769A-4520-B331-439B77FDC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299" r="39580"/>
          <a:stretch/>
        </p:blipFill>
        <p:spPr>
          <a:xfrm rot="16537505" flipH="1">
            <a:off x="-862194" y="2337888"/>
            <a:ext cx="11783132" cy="52302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CD94-E323-43A8-BE29-2436DD14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6575-FBED-4BD9-9337-331B19D98697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9ADEE-E9D4-451E-8539-3C849EE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CB2FE-4340-4DE5-A5EC-718D1664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026B1C-CF7C-4B06-A115-0E82E5597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334" y="630520"/>
            <a:ext cx="1081241" cy="2776520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2F0E67-5F7D-46B4-9451-0CAC96DBFC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922" y="2934820"/>
            <a:ext cx="912902" cy="2344242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9692F1-2A81-4566-A36D-482685FA7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4020" y="7111136"/>
            <a:ext cx="585788" cy="1504244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FC49A5-760A-4416-A8B3-246AFB7BFE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10860" y="5298440"/>
            <a:ext cx="715584" cy="1837550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6653F6-AB99-49CF-A49B-322F4873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8" y="1170432"/>
            <a:ext cx="3853996" cy="14061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1879320-516F-4BD5-99CB-A3DE394F5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578" y="3280045"/>
            <a:ext cx="3853996" cy="4615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3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56CB0CF-59EF-4D8A-AD60-AA17CBFAC5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29338" y="225809"/>
            <a:ext cx="8629650" cy="9103477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DDE905B-701B-4B36-B81A-ABD00F853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309" y="2587030"/>
            <a:ext cx="1614251" cy="4145238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C6BD994-2157-4C77-9CDB-61251A2A77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65310" y="7206724"/>
            <a:ext cx="911202" cy="2339877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E6F6B3B1-5DBF-42AE-B4C1-0C115A456D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3723" y="4170485"/>
            <a:ext cx="1102555" cy="2831253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E799AAF-7128-4607-8873-1B76F43C70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72455" y="2587030"/>
            <a:ext cx="622364" cy="1598168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AD46824-A11D-4813-AFEE-EBB9F18E62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6512" y="4659649"/>
            <a:ext cx="1614251" cy="4145238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086321A-B79D-432F-890B-D8B4E67992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81360" y="6594641"/>
            <a:ext cx="622364" cy="1598168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01866CC3-02F9-46C7-BAF9-F6A05A8762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81486" y="2587030"/>
            <a:ext cx="1102555" cy="2831253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304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855E37-703B-4707-9A8C-84A0A8F49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894" t="28105" r="10618" b="12559"/>
          <a:stretch/>
        </p:blipFill>
        <p:spPr>
          <a:xfrm rot="1824218">
            <a:off x="-489197" y="-2702302"/>
            <a:ext cx="5436566" cy="122953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CD94-E323-43A8-BE29-2436DD14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CFAE-DD50-4FA2-925A-D1F8E998BAD4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9ADEE-E9D4-451E-8539-3C849EE5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CB2FE-4340-4DE5-A5EC-718D1664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77CEC4-18C9-4D3D-A31F-5C078ACA47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400" y="711729"/>
            <a:ext cx="3120603" cy="8013401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9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A9A6228-21A4-46C9-A5A6-DDBF509A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8794" y="-1726000"/>
            <a:ext cx="9737926" cy="134306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08ADD-B077-4DE2-A1CA-5E67A187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7AD9-A5E2-432D-A948-78FEC113560F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9BB9C-A6E5-4626-9392-723FE918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8F67-158E-4FF0-AFCC-563EA50A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487E8D-4BB6-4E7C-82DF-EA633765A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32753" y="-1305092"/>
            <a:ext cx="3412433" cy="8762792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3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6BE45E2-2361-4CD5-8C62-1F4529F26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162980" y="-1745389"/>
            <a:ext cx="9737926" cy="1343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F7DB7-4839-478C-BE15-C7D22562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174C5-D3FE-4602-8902-D7859293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563E-082C-413D-825D-D5ABA42CFACC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DFD96-B958-46EF-9845-CED5B038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A367F-3252-423F-9A8F-91433A5D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B597C4-2919-4701-979B-032EBCB1C6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94783" y="2277005"/>
            <a:ext cx="3412433" cy="8762792"/>
          </a:xfrm>
          <a:custGeom>
            <a:avLst/>
            <a:gdLst>
              <a:gd name="connsiteX0" fmla="*/ 1155700 w 2311400"/>
              <a:gd name="connsiteY0" fmla="*/ 0 h 2311400"/>
              <a:gd name="connsiteX1" fmla="*/ 2311400 w 2311400"/>
              <a:gd name="connsiteY1" fmla="*/ 1155700 h 2311400"/>
              <a:gd name="connsiteX2" fmla="*/ 1155700 w 2311400"/>
              <a:gd name="connsiteY2" fmla="*/ 2311400 h 2311400"/>
              <a:gd name="connsiteX3" fmla="*/ 0 w 2311400"/>
              <a:gd name="connsiteY3" fmla="*/ 1155700 h 2311400"/>
              <a:gd name="connsiteX4" fmla="*/ 1155700 w 2311400"/>
              <a:gd name="connsiteY4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311400">
                <a:moveTo>
                  <a:pt x="1155700" y="0"/>
                </a:moveTo>
                <a:cubicBezTo>
                  <a:pt x="1793975" y="0"/>
                  <a:pt x="2311400" y="517425"/>
                  <a:pt x="2311400" y="1155700"/>
                </a:cubicBezTo>
                <a:cubicBezTo>
                  <a:pt x="2311400" y="1793975"/>
                  <a:pt x="1793975" y="2311400"/>
                  <a:pt x="1155700" y="2311400"/>
                </a:cubicBezTo>
                <a:cubicBezTo>
                  <a:pt x="517425" y="2311400"/>
                  <a:pt x="0" y="1793975"/>
                  <a:pt x="0" y="1155700"/>
                </a:cubicBezTo>
                <a:cubicBezTo>
                  <a:pt x="0" y="517425"/>
                  <a:pt x="517425" y="0"/>
                  <a:pt x="1155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7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6E313-6451-47C3-A6B7-A4521641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90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0978D-7211-4CCC-8724-A454E5A11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90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3B5AE-C85F-4948-A1E7-C501C0D8B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F07E1-79C6-4B25-B1E2-3013ECD6FF52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CA11B-00D9-4A7C-92A4-030F6089E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5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18DF-1B7C-451C-A27D-90627918C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34200-1AB7-48D6-95B8-046BBF106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99AFD-8140-42BF-BB3E-913F0263F9E3}"/>
              </a:ext>
            </a:extLst>
          </p:cNvPr>
          <p:cNvSpPr txBox="1"/>
          <p:nvPr userDrawn="1"/>
        </p:nvSpPr>
        <p:spPr>
          <a:xfrm>
            <a:off x="599183" y="9967912"/>
            <a:ext cx="5659636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7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329225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sldNum="0" hdr="0" ftr="0" dt="0"/>
  <p:txStyles>
    <p:titleStyle>
      <a:lvl1pPr algn="l" defTabSz="514313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51431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36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92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48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05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361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19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75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32" indent="-128579" algn="l" defTabSz="51431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13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70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7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84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40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7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54" algn="l" defTabSz="51431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jpeg"/><Relationship Id="rId5" Type="http://schemas.openxmlformats.org/officeDocument/2006/relationships/image" Target="../media/image24.png"/><Relationship Id="rId10" Type="http://schemas.openxmlformats.org/officeDocument/2006/relationships/image" Target="../media/image47.jpg"/><Relationship Id="rId4" Type="http://schemas.openxmlformats.org/officeDocument/2006/relationships/image" Target="../media/image42.jpeg"/><Relationship Id="rId9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4.svg"/><Relationship Id="rId9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EA4DC-C65E-4767-A17C-6CF313765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b="9639"/>
          <a:stretch/>
        </p:blipFill>
        <p:spPr>
          <a:xfrm>
            <a:off x="-142875" y="0"/>
            <a:ext cx="7143750" cy="100726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65C050-7EA5-4508-806A-85C885A13DBF}"/>
              </a:ext>
            </a:extLst>
          </p:cNvPr>
          <p:cNvSpPr/>
          <p:nvPr/>
        </p:nvSpPr>
        <p:spPr>
          <a:xfrm>
            <a:off x="-142875" y="-53340"/>
            <a:ext cx="7143750" cy="101260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6FD32-8964-47A9-A41C-23697AE7775F}"/>
              </a:ext>
            </a:extLst>
          </p:cNvPr>
          <p:cNvSpPr txBox="1"/>
          <p:nvPr/>
        </p:nvSpPr>
        <p:spPr>
          <a:xfrm>
            <a:off x="1259874" y="4381261"/>
            <a:ext cx="5368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Calibri Light"/>
              </a:rPr>
              <a:t>Macro Weekly 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A177DA-55EF-40E4-8E82-6272D1DAB799}"/>
              </a:ext>
            </a:extLst>
          </p:cNvPr>
          <p:cNvSpPr txBox="1"/>
          <p:nvPr/>
        </p:nvSpPr>
        <p:spPr>
          <a:xfrm>
            <a:off x="2997200" y="5280375"/>
            <a:ext cx="3669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Last updated </a:t>
            </a:r>
            <a:r>
              <a:rPr lang="en-US" sz="2600" b="1" dirty="0">
                <a:solidFill>
                  <a:srgbClr val="1764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 Jan 2024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7649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994C47-68B1-4385-9FCF-94B9DF067529}"/>
              </a:ext>
            </a:extLst>
          </p:cNvPr>
          <p:cNvCxnSpPr>
            <a:cxnSpLocks/>
          </p:cNvCxnSpPr>
          <p:nvPr/>
        </p:nvCxnSpPr>
        <p:spPr>
          <a:xfrm>
            <a:off x="1259874" y="5182980"/>
            <a:ext cx="5306026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A9F52A8-3E6D-43AB-A8A7-226B31C8BFF0}"/>
              </a:ext>
            </a:extLst>
          </p:cNvPr>
          <p:cNvSpPr/>
          <p:nvPr/>
        </p:nvSpPr>
        <p:spPr>
          <a:xfrm>
            <a:off x="1385150" y="3760106"/>
            <a:ext cx="1233124" cy="62587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AE94B-F43A-41C1-8604-99AF6D241ABF}"/>
              </a:ext>
            </a:extLst>
          </p:cNvPr>
          <p:cNvSpPr txBox="1"/>
          <p:nvPr/>
        </p:nvSpPr>
        <p:spPr>
          <a:xfrm>
            <a:off x="1250953" y="3780623"/>
            <a:ext cx="152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FPO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87D433-FAD6-4E5D-850E-888267A7FB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2" y="0"/>
            <a:ext cx="1129141" cy="11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8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803911B-2B77-585B-62CD-1FD053B703C7}"/>
              </a:ext>
            </a:extLst>
          </p:cNvPr>
          <p:cNvSpPr txBox="1">
            <a:spLocks/>
          </p:cNvSpPr>
          <p:nvPr/>
        </p:nvSpPr>
        <p:spPr>
          <a:xfrm>
            <a:off x="214313" y="570352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เศรษฐกิจต่างประเทศ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22F3F-4CF6-61A2-93FB-6AB61F9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60788"/>
            <a:ext cx="2265957" cy="51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D1CD1-73AE-D985-1A4D-4BEFB2BCEAEF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3B4EB-4232-5403-5948-27E9FC6D8B2B}"/>
              </a:ext>
            </a:extLst>
          </p:cNvPr>
          <p:cNvSpPr/>
          <p:nvPr/>
        </p:nvSpPr>
        <p:spPr>
          <a:xfrm>
            <a:off x="594331" y="1181101"/>
            <a:ext cx="6141329" cy="1993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ดุลการค้า เดือน ธ.ค. 66 เกินดุล 4.48 พันล้านดอลลาร์สหรัฐ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ซึ่งเป็นการเกินดุลมากที่สุดและเป็นการเกินดุลต่อเนื่องเป็นเดือนที่ 7 จากการส่งออกที่ขยายตัวร้อยละ 5.1 ต่อปี (ขยายตัวต่อเนื่องเป็นเดือนที่ 3) ขณะที่การนำเข้าหดตัวร้อยละ -10.8 ต่อปี (หดตัวต่อเนื่องเป็น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เดือนที่ 9)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 Global PMI)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ภาคการผลิต เดือน ธ.ค. 66 อยู่ที่ระดับ 49.9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ลดลงเล็กน้อยจากระดับ 50 ในเดือนก่อนหน้า สะท้อนเสถียรภาพของภาคการผลิตที่ไม่เปลี่ยนแปลง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A3FAA-D186-0209-AE69-BF1959970378}"/>
              </a:ext>
            </a:extLst>
          </p:cNvPr>
          <p:cNvSpPr/>
          <p:nvPr/>
        </p:nvSpPr>
        <p:spPr>
          <a:xfrm>
            <a:off x="120650" y="1181102"/>
            <a:ext cx="383095" cy="1988693"/>
          </a:xfrm>
          <a:prstGeom prst="rect">
            <a:avLst/>
          </a:prstGeom>
          <a:solidFill>
            <a:srgbClr val="0187A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เกาหลีใต้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C6227-C76A-13DC-4436-02E421D1E67C}"/>
              </a:ext>
            </a:extLst>
          </p:cNvPr>
          <p:cNvSpPr/>
          <p:nvPr/>
        </p:nvSpPr>
        <p:spPr>
          <a:xfrm>
            <a:off x="590652" y="3225803"/>
            <a:ext cx="6157913" cy="2756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GDP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ไตรมาส 4 ปี 66 (เบื้องต้น) ขยายตัวร้อยละ 2.8 ต่อปี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เร่งขึ้นไตรมาสก่อนหน้า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ที่ขยายตัวร้อยละ 1.0 ต่อปี และเป็นการขยายตัวทางเศรษฐกิจต่อเนื่องเป็นไตรมาสที่ 12     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SIPMM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ภาคการผลิต เดือน ธ.ค. 66 อยู่ที่ระดับ 50.5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เพิ่มขึ้นจากระดับ 50.3 ในเดือนก่อนหน้า นับเป็นเดือนที่ 4 ติดต่อกันของการขยายตัวทางธุรกิจ และตอกย้ำการฟื้นตัวอย่างแข็งแกร่งของกิจกรรมโรงงาน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Global)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ของภาคเอกชน เดือน ธ.ค. 66 อยู่ที่ระดับ 55.7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สะท้อนการขยายตัวต่อเนื่องเป็นเดือนที่ 10 ของกิจกรรมภาคเอกชน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ยอดค้าปลีก เดือน พ.ย. 66 ขยายตัวร้อยละ 2.5 ต่อปี ขยายตัวเร่งขึ้นจากเดือนก้อนหน้า</a:t>
            </a:r>
            <a:endParaRPr lang="th-TH" sz="1600" dirty="0">
              <a:solidFill>
                <a:srgbClr val="0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4C26F-F460-DBDB-5452-83D0B747AD58}"/>
              </a:ext>
            </a:extLst>
          </p:cNvPr>
          <p:cNvSpPr/>
          <p:nvPr/>
        </p:nvSpPr>
        <p:spPr>
          <a:xfrm>
            <a:off x="123578" y="3225803"/>
            <a:ext cx="378337" cy="2756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สิงคโปร์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3DA296-13EC-27FE-0954-CD6AC85C45BD}"/>
              </a:ext>
            </a:extLst>
          </p:cNvPr>
          <p:cNvSpPr/>
          <p:nvPr/>
        </p:nvSpPr>
        <p:spPr>
          <a:xfrm>
            <a:off x="584197" y="6033292"/>
            <a:ext cx="6151461" cy="1799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 Global PMI) 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ภาคการผลิต เดือน ธ.ค. 66 อยู่ที่ระดับ 54.9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ลดลงจากระดับ 56.0 ในเดือนก่อนหน้า สะท้อน  ซึ่งเป็นระดับที่ต่ำสุดนับจาก ก.พ. 66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แต่ยังคงสะท้อนการขยายตัวของกิจกรรมโรงงานต่อเนื่องเป็นเดือนที่ 28 สะท้อนกาขยายตัวของผลผลิตที่ต่ำสุดนับตั้งแต่เดือน ต.ค. 65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Global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PMI)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ภาคบริการ เดือน ธ.ค. 66 อยู่ที่ 59.0 </a:t>
            </a:r>
            <a:endParaRPr lang="th-TH" sz="1600" dirty="0">
              <a:solidFill>
                <a:srgbClr val="0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F20C19-7511-2775-CC0A-0FB1EF4F5163}"/>
              </a:ext>
            </a:extLst>
          </p:cNvPr>
          <p:cNvSpPr/>
          <p:nvPr/>
        </p:nvSpPr>
        <p:spPr>
          <a:xfrm>
            <a:off x="120650" y="6033292"/>
            <a:ext cx="384194" cy="1799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อินเดีย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12644-13E7-5ED4-ACC2-7AC34F11EC56}"/>
              </a:ext>
            </a:extLst>
          </p:cNvPr>
          <p:cNvSpPr/>
          <p:nvPr/>
        </p:nvSpPr>
        <p:spPr>
          <a:xfrm>
            <a:off x="594331" y="7883828"/>
            <a:ext cx="6141329" cy="1552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ดัชนีฯ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ภาคอุตสาหกรรม เดือน ธ.ค. 66 อยู่ที่ระดับ 47.6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ลดลงเล็กน้อยจากเดือนก่อนหน้าที่อยู่ที่ระดับ 47.7 จุด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ดัชนีฯ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ภาคบริการ เดือน ธ.ค. 66 อยู่ที่ระดับ 47.1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เพิ่มขึ้นจากเดือนก่อนหน้าที่อยู่ที่ระดับ 46.0 จุด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9B48C-8EEF-FF09-FF48-889E8CBF6170}"/>
              </a:ext>
            </a:extLst>
          </p:cNvPr>
          <p:cNvSpPr/>
          <p:nvPr/>
        </p:nvSpPr>
        <p:spPr>
          <a:xfrm>
            <a:off x="120650" y="7883828"/>
            <a:ext cx="383095" cy="1552272"/>
          </a:xfrm>
          <a:prstGeom prst="rect">
            <a:avLst/>
          </a:prstGeom>
          <a:solidFill>
            <a:srgbClr val="0187A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ออสเตรเลีย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A8309-9A53-4CA1-A59F-66159C83CF3E}"/>
              </a:ext>
            </a:extLst>
          </p:cNvPr>
          <p:cNvSpPr txBox="1"/>
          <p:nvPr/>
        </p:nvSpPr>
        <p:spPr>
          <a:xfrm>
            <a:off x="6559752" y="65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980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803911B-2B77-585B-62CD-1FD053B703C7}"/>
              </a:ext>
            </a:extLst>
          </p:cNvPr>
          <p:cNvSpPr txBox="1">
            <a:spLocks/>
          </p:cNvSpPr>
          <p:nvPr/>
        </p:nvSpPr>
        <p:spPr>
          <a:xfrm>
            <a:off x="214313" y="570352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เศรษฐกิจต่างประเทศ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22F3F-4CF6-61A2-93FB-6AB61F9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60788"/>
            <a:ext cx="2265957" cy="511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BB0B5-AF62-147E-FAD4-BCBEFF2B6BA4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58780-90D9-42B9-8111-28C0EB0C2D40}"/>
              </a:ext>
            </a:extLst>
          </p:cNvPr>
          <p:cNvSpPr/>
          <p:nvPr/>
        </p:nvSpPr>
        <p:spPr>
          <a:xfrm>
            <a:off x="584200" y="3253337"/>
            <a:ext cx="6164365" cy="1309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ภาคอุตสาหกรรมเดือน ธ.ค. 66 อยู่ที่ระดับ 47.9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ไม่เปลี่ยนแปลงจากเดือนก่อนหน้า ตัวเลขดังกล่าวถือเป็นระดับที่สูงที่สุดนับตั้งแต่เดือน เม.ย. 66 และแสดงถึงการหดตัวของภาคอุตสาหกรรมต่อเนื่องเป็นเดือนที่ 16 อันเนื่องจากยอดคำสั่งซื้อใหม่เพื่อการส่งออกลดลงต่อเนื่องเป็นเดือนที่ 8 รวมทั้งผลผลิตอุตสาหกรรมที่ลดลงต่อเนื่องเป็นเดือนที่ 17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666E0-942A-4498-A3B9-3E669DB5BBE3}"/>
              </a:ext>
            </a:extLst>
          </p:cNvPr>
          <p:cNvSpPr/>
          <p:nvPr/>
        </p:nvSpPr>
        <p:spPr>
          <a:xfrm>
            <a:off x="128686" y="3253337"/>
            <a:ext cx="373229" cy="1309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มาเลเซีย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2508D0-C6F9-8738-2D7F-3EA754FB4BC0}"/>
              </a:ext>
            </a:extLst>
          </p:cNvPr>
          <p:cNvSpPr/>
          <p:nvPr/>
        </p:nvSpPr>
        <p:spPr>
          <a:xfrm>
            <a:off x="590652" y="1187653"/>
            <a:ext cx="6157913" cy="2007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Global/CIPS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ภาคบริการ เดือน ธ.ค. 66 อยู่ที่ 53.4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เพิ่มขึ้นระดับ 50.9 นับเป็นการขยายตัวครั้งที่สองติดต่อกันในภาคบริการของอังกฤษ และเป็นอัตราการเติบโตที่รวดเร็วที่สุดนับตั้งแต่เดือน มิ.ย.66 เนื่องจากมีคำสั่งซื้อใหม่ที่เพิ่มขึ้นอีก 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การก่อสร้าง ของ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S&amp;P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Global/CIPS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UK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เดือน พ.ย.66 อยู่ที่ 45.5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ลดลงจาก 45.6 ในเดือนก่อนหน้า นับเป็นจุดต่ำสุดเป็นอันดับสองนับตั้งแต่เดือน พ.ค.63 ซึ่งแสดงถึงการลดลงในผลผลิตการก่อสร้างโดยรวม ทั้งนี้  การสร้างบ้านยังคงเป็นภาคที่อ่อนแอที่สุด โดยได้รับอิทธิพลจากการลดราคาโครงการพัฒนาที่อยู่อาศัย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3CA62-A17F-EA32-A626-25753EB6390A}"/>
              </a:ext>
            </a:extLst>
          </p:cNvPr>
          <p:cNvSpPr/>
          <p:nvPr/>
        </p:nvSpPr>
        <p:spPr>
          <a:xfrm>
            <a:off x="121748" y="1187653"/>
            <a:ext cx="383095" cy="2007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สหราชอาณาจักร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43F22B-697C-E9F4-B097-2C0CC6EDAF75}"/>
              </a:ext>
            </a:extLst>
          </p:cNvPr>
          <p:cNvSpPr/>
          <p:nvPr/>
        </p:nvSpPr>
        <p:spPr>
          <a:xfrm>
            <a:off x="584201" y="4620125"/>
            <a:ext cx="6177754" cy="3185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ภาคอุตสาหกรรมเดือน ธ.ค. อยู่ที่ระดับ 47.1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ลดลงจากเดือนก่อนหน้าที่ระดับ 48.3 ตัวเลขดังกล่าวยังคงแสดงถึงการหดตัวของภาคอุตสาหกรรมต่อเนื่องเป็นเดือนที่ 19 อันเนื่องจากอุปสงค์ของสินค้าอุตสาหกรรมที่ลดลงทั้งในประเทศและต่างประเทศที่ส่งผลต่อความเชื่อมั่นของภาคอุตสาหกรรมในการดำเนินการจัดซื้อวัตถุดิบและดำเนินการผลิตสินค้า 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ผลผลิตภาคอุตสาหกรรมเดือน พ.ย. 66 หดตัวอยู่ที่ร้อยละ -2.5 จากช่วงเดียวกันของปีก่อน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หดตัวชะลอลงจากเดือนก่อนหน้าที่หดตัวร้อยละ -2.3 นับเป็นการหดตัวของภาคอุตสาหกรรมต่อเนื่องเป็นเดือนที่ 18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ยอดค้าปลีกเดือน พ.ย. 66 ขยายตัวที่ร้อยละ 7.3 จากช่วงเดียวกันของปีก่อน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ขยายตัวเร่งขึ้นจากเดือนก่อนหน้าที่ขยายตัวร้อยละ 5.1 และเป็นการขยายตัวของยอดค้าปลีกที่มากที่สุดนับตั้งแต่เดือน มิ.ย. 66 อันเนื่องจากยอดขายสินค้าในหมวดเสื้อผ้าและเครื่องแต่งกาย และหมวดยานยนต์และส่วนประกอบที่เพิ่มขึ้น เป็นสำคัญ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B1190D-7ADD-0E44-5D41-32F5A434C7A2}"/>
              </a:ext>
            </a:extLst>
          </p:cNvPr>
          <p:cNvSpPr/>
          <p:nvPr/>
        </p:nvSpPr>
        <p:spPr>
          <a:xfrm>
            <a:off x="128686" y="4620125"/>
            <a:ext cx="373230" cy="3185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ไต้หวัน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138371-4052-09BA-E569-9DD5DD307384}"/>
              </a:ext>
            </a:extLst>
          </p:cNvPr>
          <p:cNvSpPr/>
          <p:nvPr/>
        </p:nvSpPr>
        <p:spPr>
          <a:xfrm>
            <a:off x="594331" y="7863840"/>
            <a:ext cx="6157913" cy="1778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อัตราเงินเฟ้อ เดือน ธ.ค. อยู่ที่ร้อยละ 2.61 ต่อปี ล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ดลงจากเดือนก่อนหน้าที่อยู่ที่ร้อยละ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2.86 ต่อปี ซึ่งยังคงอยู่ในกรอบเป้าหมายที่ธนาคารกลางกำหนดไว้ที่ร้อยละ 2-4 ต่อปี เป็นเดือนที่ 8 ติดต่อกัน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ดัชนีฯ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ภาคอุตสาหกรรม เดือน ธ.ค. 66 อยู่ที่ระดับ 52.2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เพิ่มขึ้นจากเดือนก่อนหน้าที่อยู่ที่ระดับ 51.7 จุด นับเป็นการขยายตัวของการผลิตเป็นเดือนที่ 28 ติดต่อกัน และเป็น</a:t>
            </a:r>
            <a:r>
              <a:rPr lang="th-TH" sz="1600" spc="-2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อัตราที่แข็งแกร่งที่สุดนับตั้งแต่เดือน ก.ย. เนื่องจากการเติบโตของผลผลิตแตะระดับสูงสุดในรอบ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D8C28-F872-263E-4E80-258709694D8B}"/>
              </a:ext>
            </a:extLst>
          </p:cNvPr>
          <p:cNvSpPr/>
          <p:nvPr/>
        </p:nvSpPr>
        <p:spPr>
          <a:xfrm>
            <a:off x="120650" y="7863839"/>
            <a:ext cx="387787" cy="1778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อินโดนีเซีย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837D3-51CC-4D77-B227-19EA267EE8B8}"/>
              </a:ext>
            </a:extLst>
          </p:cNvPr>
          <p:cNvSpPr txBox="1"/>
          <p:nvPr/>
        </p:nvSpPr>
        <p:spPr>
          <a:xfrm>
            <a:off x="6559752" y="65165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1788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id="{F6A5DCB3-34BC-44D7-B7A1-EE794B87AA31}"/>
              </a:ext>
            </a:extLst>
          </p:cNvPr>
          <p:cNvSpPr txBox="1"/>
          <p:nvPr/>
        </p:nvSpPr>
        <p:spPr>
          <a:xfrm>
            <a:off x="3091543" y="1436947"/>
            <a:ext cx="3616375" cy="45140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thaiDist">
              <a:spcAft>
                <a:spcPts val="1440"/>
              </a:spcAft>
              <a:defRPr/>
            </a:pP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ดัชนี </a:t>
            </a:r>
            <a:r>
              <a:rPr kumimoji="0" lang="en-US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SET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ปรับตัวเพิ่มขึ้นจากสัปดาห์ก่อน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สอดคล้องกับ</a:t>
            </a:r>
            <a:br>
              <a:rPr kumimoji="0" lang="en-US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ตลาดหลักทรัพย์อื่น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ๆ ในภูมิภาคที่ปรับตัวเพิ่มขึ้นจากสัปดาห์ก่อน เช่น</a:t>
            </a:r>
            <a:r>
              <a:rPr kumimoji="0" lang="en-US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STI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(สิงคโปร์) </a:t>
            </a:r>
            <a:r>
              <a:rPr lang="en-US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IDX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(อินโดนีเซีย) และ </a:t>
            </a:r>
            <a:r>
              <a:rPr lang="en-US" sz="12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PSEi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(ฟิลิปปินส์) </a:t>
            </a:r>
            <a:br>
              <a:rPr lang="en-US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เป็นต้น เมื่อวันที่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4 ม.ค.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67 ดัชนีปิดที่ระดับ </a:t>
            </a:r>
            <a:r>
              <a:rPr lang="en-US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1,4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34.59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จุด ด้วย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มูลค่าซื้อขายเฉลี่ยระหว่างวันที่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2 - 4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ม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.ค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. </a:t>
            </a:r>
            <a:r>
              <a:rPr lang="en-US" sz="1200" dirty="0">
                <a:latin typeface="supermarket" panose="02000000000000000000" pitchFamily="2" charset="0"/>
                <a:cs typeface="supermarket" panose="02000000000000000000" pitchFamily="2" charset="0"/>
              </a:rPr>
              <a:t>6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7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อยู่ที่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45</a:t>
            </a:r>
            <a:r>
              <a:rPr lang="en-US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,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393.01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ล้าน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บาท</a:t>
            </a:r>
            <a:br>
              <a:rPr kumimoji="0" lang="en-US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ต่อวัน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โดย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นักลงทุนต่างชาติ เป็นผู้ซื้อสุทธิ ขณะที่นักลงทุนทั่วไปในประเทศ นักลงทุนสถาบันในประเทศ และนักลงทุนบัญชีบริษัทหลักทรัพย์</a:t>
            </a:r>
            <a:b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เป็นผู้ขายสุทธิ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ทั้งนี้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ระหว่างวันที่ 2 - 4 ม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.ค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 67 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นักลงทุน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ต่างชาติ </a:t>
            </a:r>
            <a:r>
              <a:rPr lang="th-TH" sz="1200" u="sng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ซื้อ</a:t>
            </a:r>
            <a:r>
              <a:rPr kumimoji="0" lang="th-TH" sz="1200" b="0" i="0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หลักทรัพย์สุทธิ 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</a:t>
            </a:r>
            <a:r>
              <a:rPr lang="en-US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,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008.52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ล้านบาท</a:t>
            </a:r>
          </a:p>
          <a:p>
            <a:pPr lvl="0" algn="thaiDist">
              <a:spcAft>
                <a:spcPts val="1440"/>
              </a:spcAft>
              <a:defRPr/>
            </a:pP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อัตราผลตอบแทนพันธบัตรรัฐบาล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อายุ 1 เดือน ถึง </a:t>
            </a:r>
            <a:r>
              <a:rPr lang="en-US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20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ปี ส่วนใหญ่ปรับตัวเพิ่มขึ้นในช่วง 1 ถึง 6 </a:t>
            </a:r>
            <a:r>
              <a:rPr lang="en-US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bps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โดยในสัปดาห์นี้นักลงทุนไม่มี</a:t>
            </a:r>
            <a:b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การประมูลพันธบัตรรัฐบาล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ทั้งนี้ ระหว่างวันที่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4 ม.ค. 67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กระแสเงินทุนของนักลงทุนต่างชาติ </a:t>
            </a:r>
            <a:r>
              <a:rPr kumimoji="0" lang="th-TH" sz="1200" b="0" i="0" u="sng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ไหลเข้า</a:t>
            </a:r>
            <a:r>
              <a:rPr lang="th-TH" sz="1200" dirty="0">
                <a:solidFill>
                  <a:srgbClr val="114B6C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ใน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ตลาดพันธบัตรสุทธิ </a:t>
            </a:r>
            <a:r>
              <a:rPr lang="en-US" sz="1200" dirty="0">
                <a:solidFill>
                  <a:srgbClr val="114B6C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11,996.57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b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14B6C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ล้านบาท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และหากนับจากต้นปีจนถึงวันที่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 4 ม.ค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en-US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6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7 กระแสเงินทุนของนักลงทุนต่างชาติ </a:t>
            </a:r>
            <a:r>
              <a:rPr kumimoji="0" lang="th-TH" sz="1200" b="0" i="0" u="sng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ไหลเข้า</a:t>
            </a:r>
            <a:r>
              <a:rPr kumimoji="0" lang="th-TH" sz="1200" b="0" i="0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ใน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ตลาดพันธบัตรสุทธิ </a:t>
            </a:r>
            <a:r>
              <a:rPr kumimoji="0" lang="en-US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11,996.57</a:t>
            </a:r>
            <a:r>
              <a:rPr lang="th-TH" sz="1200" dirty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ล้านบาท</a:t>
            </a:r>
          </a:p>
          <a:p>
            <a:pPr lvl="0" algn="thaiDist">
              <a:spcAft>
                <a:spcPts val="1440"/>
              </a:spcAft>
              <a:defRPr/>
            </a:pP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เงินบาท</a:t>
            </a:r>
            <a:r>
              <a:rPr lang="th-TH" sz="120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อ่อนค่า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จากสัปดาห์ก่อน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โดย ณ วันที่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4 ม.ค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 6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7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b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เงินบาทปิดที่ 34.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52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บาทต่อดอลลาร์สหรัฐ อ่อนค่าลงร้อยละ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-0.93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b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จากสัปดาห์ก่อนหน้า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สอดคล้องกับ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เงินสกุล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อื่น ๆ ในภูมิภาค อาทิ </a:t>
            </a:r>
            <a:b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เงินสกุล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เยน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ยูโร ริงก</a:t>
            </a:r>
            <a:r>
              <a:rPr kumimoji="0" lang="th-TH" sz="1200" b="0" i="0" u="none" strike="noStrike" kern="1200" cap="none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ิต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kumimoji="0" lang="th-TH" sz="1200" b="0" i="0" u="none" strike="noStrike" kern="1200" cap="none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เป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โซ วอน ดอลลาร์ไต้หวัน ดอลลาร์สิงคโปร์ </a:t>
            </a:r>
            <a:b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และหยวน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ที่ปรับตัวอ่อนค่าลง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จากสัปดาห์ก่อนหน้า เมื่อเทียบกับดอลลาร์สหรัฐ </a:t>
            </a:r>
            <a:r>
              <a:rPr lang="th-TH" sz="12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ทั้งนี้ </a:t>
            </a:r>
            <a:r>
              <a:rPr kumimoji="0" lang="th-TH" sz="1200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เงินบาทอ่อนค่าน้อยกว่าเงินสกุลอื่น ๆ </a:t>
            </a:r>
            <a:r>
              <a:rPr kumimoji="0" lang="th-TH" sz="1200" b="0" i="0" u="none" strike="noStrike" kern="1200" cap="none" spc="-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ส่วนใหญ่ในภูมิภาคส่งผลให้</a:t>
            </a:r>
            <a:r>
              <a:rPr kumimoji="0" lang="th-TH" sz="1200" b="0" i="0" u="none" strike="noStrike" kern="1200" cap="none" spc="-1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ดัชนีค่าเงินบาท (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NEER</a:t>
            </a:r>
            <a:r>
              <a:rPr lang="th-TH" sz="1200" spc="-10" dirty="0">
                <a:solidFill>
                  <a:srgbClr val="176490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) อยู่ที่ร้อยละ -0.24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ตลาดเงิน ตลาดอัตราแลกเปลี่ยน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48029C-1525-4C4B-9B97-089E620C19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8129" y="6694891"/>
          <a:ext cx="6143341" cy="299300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03043">
                  <a:extLst>
                    <a:ext uri="{9D8B030D-6E8A-4147-A177-3AD203B41FA5}">
                      <a16:colId xmlns:a16="http://schemas.microsoft.com/office/drawing/2014/main" val="1476633874"/>
                    </a:ext>
                  </a:extLst>
                </a:gridCol>
                <a:gridCol w="866759">
                  <a:extLst>
                    <a:ext uri="{9D8B030D-6E8A-4147-A177-3AD203B41FA5}">
                      <a16:colId xmlns:a16="http://schemas.microsoft.com/office/drawing/2014/main" val="1495565415"/>
                    </a:ext>
                  </a:extLst>
                </a:gridCol>
                <a:gridCol w="790858">
                  <a:extLst>
                    <a:ext uri="{9D8B030D-6E8A-4147-A177-3AD203B41FA5}">
                      <a16:colId xmlns:a16="http://schemas.microsoft.com/office/drawing/2014/main" val="716525220"/>
                    </a:ext>
                  </a:extLst>
                </a:gridCol>
                <a:gridCol w="822179">
                  <a:extLst>
                    <a:ext uri="{9D8B030D-6E8A-4147-A177-3AD203B41FA5}">
                      <a16:colId xmlns:a16="http://schemas.microsoft.com/office/drawing/2014/main" val="3652305815"/>
                    </a:ext>
                  </a:extLst>
                </a:gridCol>
                <a:gridCol w="743876">
                  <a:extLst>
                    <a:ext uri="{9D8B030D-6E8A-4147-A177-3AD203B41FA5}">
                      <a16:colId xmlns:a16="http://schemas.microsoft.com/office/drawing/2014/main" val="1011469276"/>
                    </a:ext>
                  </a:extLst>
                </a:gridCol>
                <a:gridCol w="1002275">
                  <a:extLst>
                    <a:ext uri="{9D8B030D-6E8A-4147-A177-3AD203B41FA5}">
                      <a16:colId xmlns:a16="http://schemas.microsoft.com/office/drawing/2014/main" val="3861342160"/>
                    </a:ext>
                  </a:extLst>
                </a:gridCol>
                <a:gridCol w="814351">
                  <a:extLst>
                    <a:ext uri="{9D8B030D-6E8A-4147-A177-3AD203B41FA5}">
                      <a16:colId xmlns:a16="http://schemas.microsoft.com/office/drawing/2014/main" val="3654170925"/>
                    </a:ext>
                  </a:extLst>
                </a:gridCol>
              </a:tblGrid>
              <a:tr h="217805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GB" sz="1100" b="1" kern="4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Foreign </a:t>
                      </a:r>
                      <a:r>
                        <a:rPr lang="en-US" sz="1100" b="1" kern="4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E</a:t>
                      </a:r>
                      <a:r>
                        <a:rPr lang="en-GB" sz="1100" b="1" kern="4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xchange</a:t>
                      </a:r>
                      <a:endParaRPr lang="en-US" sz="1100" kern="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04-Jan-24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1w %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chg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1m %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chg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YTD %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chg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Avg 22 %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chg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Avg YTD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088712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THB/USD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34.52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34.81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759283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JPY/USD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143.38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-8.93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140.66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53426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USD/EUR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280727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MYR/USD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-5.42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17195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PHP/USD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-2.25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55.63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40599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KRW/USD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1,308.80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-0.43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-0.73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1,305.36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34092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NTD/USD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-3.90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646006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SGD/USD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-0.87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6401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algn="ctr" defTabSz="514313" rtl="0" eaLnBrk="1" fontAlgn="ctr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CNY/USD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-0.032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-5.55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5108161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GB" sz="1100" b="1" kern="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NEER</a:t>
                      </a:r>
                      <a:endParaRPr lang="en-US" sz="1100" kern="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112.54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111.24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11437"/>
                  </a:ext>
                </a:extLst>
              </a:tr>
              <a:tr h="363855">
                <a:tc gridSpan="6"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kern="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ค่าเงินสกุลต่างๆ เครื่องหมาย + คือแข็งค่าขึ้น และเครื่องหมาย - คืออ่อนค่าลง เมื่อเทียบกับค่าเงินดอลลาร์สหรัฐ</a:t>
                      </a:r>
                      <a:br>
                        <a:rPr lang="th-TH" sz="900" kern="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</a:br>
                      <a:r>
                        <a:rPr lang="th-TH" sz="900" kern="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ดัชนีค่าเงินบาท (</a:t>
                      </a:r>
                      <a:r>
                        <a:rPr lang="en-GB" sz="900" kern="400" dirty="0">
                          <a:effectLst/>
                          <a:latin typeface="Tahoma" panose="020B0604030504040204" pitchFamily="34" charset="0"/>
                          <a:ea typeface="SimSun" panose="02010600030101010101" pitchFamily="2" charset="-122"/>
                          <a:cs typeface="Angsana New" panose="02020603050405020304" pitchFamily="18" charset="-34"/>
                        </a:rPr>
                        <a:t>NEER) </a:t>
                      </a:r>
                      <a:r>
                        <a:rPr lang="th-TH" sz="900" kern="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แข็งค่าขึ้น (+) หรืออ่อนค่าลง (-) ในช่วงระยะเวลาดังกล่าวโดยคิดเป็นอัตราร้อยละ</a:t>
                      </a:r>
                      <a:endParaRPr lang="en-US" sz="1100" kern="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1100" kern="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757750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79C4868-B49A-4FA5-B532-9AC7D0F3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4E2F94-1CA7-4A5D-BF93-676A363617CD}"/>
              </a:ext>
            </a:extLst>
          </p:cNvPr>
          <p:cNvSpPr txBox="1"/>
          <p:nvPr/>
        </p:nvSpPr>
        <p:spPr>
          <a:xfrm>
            <a:off x="6559752" y="6516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2459E-5C44-4C99-8CFD-A0C12FFAC487}"/>
              </a:ext>
            </a:extLst>
          </p:cNvPr>
          <p:cNvSpPr txBox="1"/>
          <p:nvPr/>
        </p:nvSpPr>
        <p:spPr>
          <a:xfrm>
            <a:off x="161926" y="9645566"/>
            <a:ext cx="6143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ธนาคารแห่งประเทศไทย และสมาคมตลาดตราสารหนี้ไทย</a:t>
            </a:r>
            <a:r>
              <a:rPr lang="en-US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10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DD17C-571B-B851-E136-37E59600A11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0" y="5266800"/>
            <a:ext cx="22140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E39E6-1791-7D15-3352-3FADDBFFF62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0" y="3866400"/>
            <a:ext cx="2214000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BA13C1-6BAA-2F9A-FE73-28DD2F38587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7999" y="2451599"/>
            <a:ext cx="2214000" cy="145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CC98A-5A36-A44E-602C-FA965020B294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48000" y="1202400"/>
            <a:ext cx="2214000" cy="12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6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573E46-F5D8-40F0-81C9-E9377828BFAB}"/>
              </a:ext>
            </a:extLst>
          </p:cNvPr>
          <p:cNvSpPr/>
          <p:nvPr/>
        </p:nvSpPr>
        <p:spPr>
          <a:xfrm>
            <a:off x="4657725" y="157163"/>
            <a:ext cx="2045420" cy="3378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C1D87-DAD8-479D-A768-BAC84CE85802}"/>
              </a:ext>
            </a:extLst>
          </p:cNvPr>
          <p:cNvSpPr txBox="1"/>
          <p:nvPr/>
        </p:nvSpPr>
        <p:spPr>
          <a:xfrm>
            <a:off x="4678363" y="149894"/>
            <a:ext cx="2669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Economic Indicators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CD9D8-A402-47C8-B6EF-CAE3FF977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109697"/>
              </p:ext>
            </p:extLst>
          </p:nvPr>
        </p:nvGraphicFramePr>
        <p:xfrm>
          <a:off x="149384" y="585595"/>
          <a:ext cx="6610967" cy="910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79441">
                  <a:extLst>
                    <a:ext uri="{9D8B030D-6E8A-4147-A177-3AD203B41FA5}">
                      <a16:colId xmlns:a16="http://schemas.microsoft.com/office/drawing/2014/main" val="315095194"/>
                    </a:ext>
                  </a:extLst>
                </a:gridCol>
                <a:gridCol w="1947335">
                  <a:extLst>
                    <a:ext uri="{9D8B030D-6E8A-4147-A177-3AD203B41FA5}">
                      <a16:colId xmlns:a16="http://schemas.microsoft.com/office/drawing/2014/main" val="917821730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683442317"/>
                    </a:ext>
                  </a:extLst>
                </a:gridCol>
                <a:gridCol w="543560">
                  <a:extLst>
                    <a:ext uri="{9D8B030D-6E8A-4147-A177-3AD203B41FA5}">
                      <a16:colId xmlns:a16="http://schemas.microsoft.com/office/drawing/2014/main" val="3331685620"/>
                    </a:ext>
                  </a:extLst>
                </a:gridCol>
                <a:gridCol w="598566">
                  <a:extLst>
                    <a:ext uri="{9D8B030D-6E8A-4147-A177-3AD203B41FA5}">
                      <a16:colId xmlns:a16="http://schemas.microsoft.com/office/drawing/2014/main" val="2651334153"/>
                    </a:ext>
                  </a:extLst>
                </a:gridCol>
                <a:gridCol w="621960">
                  <a:extLst>
                    <a:ext uri="{9D8B030D-6E8A-4147-A177-3AD203B41FA5}">
                      <a16:colId xmlns:a16="http://schemas.microsoft.com/office/drawing/2014/main" val="231094003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20548488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1682360874"/>
                    </a:ext>
                  </a:extLst>
                </a:gridCol>
                <a:gridCol w="519905">
                  <a:extLst>
                    <a:ext uri="{9D8B030D-6E8A-4147-A177-3AD203B41FA5}">
                      <a16:colId xmlns:a16="http://schemas.microsoft.com/office/drawing/2014/main" val="3797016865"/>
                    </a:ext>
                  </a:extLst>
                </a:gridCol>
              </a:tblGrid>
              <a:tr h="178330">
                <a:tc rowSpan="2">
                  <a:txBody>
                    <a:bodyPr/>
                    <a:lstStyle/>
                    <a:p>
                      <a:endParaRPr lang="en-US" sz="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FY6</a:t>
                      </a:r>
                      <a:r>
                        <a:rPr lang="th-TH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FY66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b="1" kern="1200" dirty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FY67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5143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FYTD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0610076"/>
                  </a:ext>
                </a:extLst>
              </a:tr>
              <a:tr h="215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982464"/>
                  </a:ext>
                </a:extLst>
              </a:tr>
              <a:tr h="510463">
                <a:tc rowSpan="11">
                  <a:txBody>
                    <a:bodyPr/>
                    <a:lstStyle/>
                    <a:p>
                      <a:pPr algn="ctr"/>
                      <a:r>
                        <a:rPr lang="th-TH" sz="10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การคลัง</a:t>
                      </a:r>
                      <a:endParaRPr lang="en-US" sz="1000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(พันล้านบาท)</a:t>
                      </a:r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รายได้สุทธิรัฐบาล (หลังหักจัดสรร)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2,531.7</a:t>
                      </a:r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52</a:t>
                      </a:r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</a:t>
                      </a:r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9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795.1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711.0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228.</a:t>
                      </a:r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8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179.5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408.3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93602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lang="en-US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%YoY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6.6</a:t>
                      </a:r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-1.</a:t>
                      </a:r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3.2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5.8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-9.3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-4.4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573590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รายได้จัดเก็บ 3 กรม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2,780.3</a:t>
                      </a:r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618.9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819.5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775.7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19</a:t>
                      </a:r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5.0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198.7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393.7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69089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lang="en-US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%YoY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10.8</a:t>
                      </a:r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1.6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0.1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3.</a:t>
                      </a:r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4.4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3.9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127988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รายจ่ายรวม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3,146.3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754.3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770.1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696.9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467.2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214.0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681.2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54331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lang="en-US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%YoY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-1.9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13.6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-2.1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-4.2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-21.6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-10.4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15799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รายจ่ายประจำ 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2,516.7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600.5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625.3</a:t>
                      </a:r>
                      <a:endParaRPr lang="th-TH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525.7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423.0</a:t>
                      </a:r>
                      <a:endParaRPr lang="th-TH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181.7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604.7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09848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lang="en-US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%YoY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-2.6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16.5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-3.4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-11.4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-3.4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47423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รายจ่ายลงทุน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415.9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109.2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116.9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128.6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28.9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11.3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40.2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32390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lang="en-US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%YoY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-2.9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20.0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7.8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7.7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-44.9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-74.4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-58.4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913299"/>
                  </a:ext>
                </a:extLst>
              </a:tr>
              <a:tr h="3159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ดุลงบประมาณ</a:t>
                      </a: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b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-595.4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-236.1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29.4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9.9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244</a:t>
                      </a: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-33.8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fontAlgn="ctr" latinLnBrk="0" hangingPunct="1"/>
                      <a:r>
                        <a:rPr lang="th-TH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-277.9</a:t>
                      </a:r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658510"/>
                  </a:ext>
                </a:extLst>
              </a:tr>
              <a:tr h="332875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 65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Q3/66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Q4/66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ธ.ค.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633480"/>
                  </a:ext>
                </a:extLst>
              </a:tr>
              <a:tr h="209390">
                <a:tc rowSpan="2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</a:t>
                      </a:r>
                      <a:endParaRPr lang="en-US" sz="1000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อัตราการขยายตัวของเศรษฐกิจ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(%yoy)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</a:t>
                      </a:r>
                      <a:endParaRPr kumimoji="0" lang="en-US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</a:t>
                      </a:r>
                      <a:endParaRPr kumimoji="0" lang="en-US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922790"/>
                  </a:ext>
                </a:extLst>
              </a:tr>
              <a:tr h="188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อัตราการขยายตัวของเศรษฐกิจ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3302678"/>
                  </a:ext>
                </a:extLst>
              </a:tr>
              <a:tr h="225220">
                <a:tc rowSpan="1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kern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อุปทาน</a:t>
                      </a:r>
                      <a:endParaRPr lang="en-US" sz="1000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(%y-o-y)</a:t>
                      </a:r>
                      <a:endParaRPr lang="en-US" sz="10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ดัชนีผลผลิตสินค้าเกษตร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0.6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-0.04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781084"/>
                  </a:ext>
                </a:extLst>
              </a:tr>
              <a:tr h="15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ดัชนีราคาสินค้าเกษตร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11.6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-1.6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79840"/>
                  </a:ext>
                </a:extLst>
              </a:tr>
              <a:tr h="222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รายได้เกษตรกรที่แท้จริง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-2.6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153287"/>
                  </a:ext>
                </a:extLst>
              </a:tr>
              <a:tr h="185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ดัชนีผลผลิตสินค้าอุตสาหกรรม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0.4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-6.3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4.7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073056"/>
                  </a:ext>
                </a:extLst>
              </a:tr>
              <a:tr h="19814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-อาหาร (สัดส่วน 1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828377"/>
                  </a:ext>
                </a:extLst>
              </a:tr>
              <a:tr h="3268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-คอมพิวเตอร์ และอิเล็กทรอนิกส์ (8.9%)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-11.2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-19.2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21.7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12.7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1554856"/>
                  </a:ext>
                </a:extLst>
              </a:tr>
              <a:tr h="2272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-ยางและพลาสติก (สัดส่วน 8.8%)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-1.1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-9.9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646090"/>
                  </a:ext>
                </a:extLst>
              </a:tr>
              <a:tr h="2267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-ยานยนต์ (สัดส่วน 13.8%)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11.5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098620"/>
                  </a:ext>
                </a:extLst>
              </a:tr>
              <a:tr h="3268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ดัชนีความเชื่อมั่นอุตสาหกรรม (ระดับ)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89.3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88.4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9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763610"/>
                  </a:ext>
                </a:extLst>
              </a:tr>
              <a:tr h="3268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จำนวนนักท่องเที่ยวต่างประเทศ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2,486.1</a:t>
                      </a:r>
                      <a:endParaRPr kumimoji="0" lang="en-US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485505"/>
                  </a:ext>
                </a:extLst>
              </a:tr>
              <a:tr h="2648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จำนวนผู้เยี่ยมเยือนชาวไทย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182.4</a:t>
                      </a:r>
                      <a:endParaRPr kumimoji="0" lang="en-US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0184985"/>
                  </a:ext>
                </a:extLst>
              </a:tr>
              <a:tr h="160460">
                <a:tc rowSpan="7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การบริโภคเอกชน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(%y-o-y)</a:t>
                      </a: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10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ภาษีมูลค่าเพิ่ม ณ ราคาที่แท้จริง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-7.7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573420"/>
                  </a:ext>
                </a:extLst>
              </a:tr>
              <a:tr h="221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ภาษีมูลค่าเพิ่มที่จัดเก็บในประเทศ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26979"/>
                  </a:ext>
                </a:extLst>
              </a:tr>
              <a:tr h="160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ภาษีมูลค่าเพิ่มที่จัดเก็บจากการนำเข้า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-21.2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-11.1</a:t>
                      </a:r>
                      <a:endParaRPr kumimoji="0" lang="th-TH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658430"/>
                  </a:ext>
                </a:extLst>
              </a:tr>
              <a:tr h="216369">
                <a:tc vMerge="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ยอดจำหน่ายรถยนต์นั่ง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827974"/>
                  </a:ext>
                </a:extLst>
              </a:tr>
              <a:tr h="275534">
                <a:tc vMerge="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ยอดรถจักรยานยนต์จดทะเบียนใหม่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024119"/>
                  </a:ext>
                </a:extLst>
              </a:tr>
              <a:tr h="297908">
                <a:tc vMerge="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ปริมาณนำเข้าสินค้าอุปโภคในรูป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046139"/>
                  </a:ext>
                </a:extLst>
              </a:tr>
              <a:tr h="287870">
                <a:tc vMerge="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900" b="1" kern="4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ดัชนีความเชื่อมั่นผู้บริโภค (ระดับ)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755071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1FB6FC9-9624-417A-8C48-B4CCC2E6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5" y="-5556"/>
            <a:ext cx="2890376" cy="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9BD21-A025-4553-B762-78C2CA7E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5" y="-5556"/>
            <a:ext cx="2890376" cy="65246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CD9D8-A402-47C8-B6EF-CAE3FF977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282022"/>
              </p:ext>
            </p:extLst>
          </p:nvPr>
        </p:nvGraphicFramePr>
        <p:xfrm>
          <a:off x="137074" y="609600"/>
          <a:ext cx="6583853" cy="88635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7844">
                  <a:extLst>
                    <a:ext uri="{9D8B030D-6E8A-4147-A177-3AD203B41FA5}">
                      <a16:colId xmlns:a16="http://schemas.microsoft.com/office/drawing/2014/main" val="315095194"/>
                    </a:ext>
                  </a:extLst>
                </a:gridCol>
                <a:gridCol w="1921644">
                  <a:extLst>
                    <a:ext uri="{9D8B030D-6E8A-4147-A177-3AD203B41FA5}">
                      <a16:colId xmlns:a16="http://schemas.microsoft.com/office/drawing/2014/main" val="917821730"/>
                    </a:ext>
                  </a:extLst>
                </a:gridCol>
                <a:gridCol w="477759">
                  <a:extLst>
                    <a:ext uri="{9D8B030D-6E8A-4147-A177-3AD203B41FA5}">
                      <a16:colId xmlns:a16="http://schemas.microsoft.com/office/drawing/2014/main" val="3683442317"/>
                    </a:ext>
                  </a:extLst>
                </a:gridCol>
                <a:gridCol w="544434">
                  <a:extLst>
                    <a:ext uri="{9D8B030D-6E8A-4147-A177-3AD203B41FA5}">
                      <a16:colId xmlns:a16="http://schemas.microsoft.com/office/drawing/2014/main" val="3331685620"/>
                    </a:ext>
                  </a:extLst>
                </a:gridCol>
                <a:gridCol w="544434">
                  <a:extLst>
                    <a:ext uri="{9D8B030D-6E8A-4147-A177-3AD203B41FA5}">
                      <a16:colId xmlns:a16="http://schemas.microsoft.com/office/drawing/2014/main" val="2651334153"/>
                    </a:ext>
                  </a:extLst>
                </a:gridCol>
                <a:gridCol w="582264">
                  <a:extLst>
                    <a:ext uri="{9D8B030D-6E8A-4147-A177-3AD203B41FA5}">
                      <a16:colId xmlns:a16="http://schemas.microsoft.com/office/drawing/2014/main" val="2310940033"/>
                    </a:ext>
                  </a:extLst>
                </a:gridCol>
                <a:gridCol w="553452">
                  <a:extLst>
                    <a:ext uri="{9D8B030D-6E8A-4147-A177-3AD203B41FA5}">
                      <a16:colId xmlns:a16="http://schemas.microsoft.com/office/drawing/2014/main" val="220548488"/>
                    </a:ext>
                  </a:extLst>
                </a:gridCol>
                <a:gridCol w="541421">
                  <a:extLst>
                    <a:ext uri="{9D8B030D-6E8A-4147-A177-3AD203B41FA5}">
                      <a16:colId xmlns:a16="http://schemas.microsoft.com/office/drawing/2014/main" val="1682360874"/>
                    </a:ext>
                  </a:extLst>
                </a:gridCol>
                <a:gridCol w="500601">
                  <a:extLst>
                    <a:ext uri="{9D8B030D-6E8A-4147-A177-3AD203B41FA5}">
                      <a16:colId xmlns:a16="http://schemas.microsoft.com/office/drawing/2014/main" val="3797016865"/>
                    </a:ext>
                  </a:extLst>
                </a:gridCol>
              </a:tblGrid>
              <a:tr h="292539">
                <a:tc>
                  <a:txBody>
                    <a:bodyPr/>
                    <a:lstStyle/>
                    <a:p>
                      <a:endParaRPr lang="en-US" sz="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 65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Q3/66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Q4/66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ธ.ค.</a:t>
                      </a: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0610076"/>
                  </a:ext>
                </a:extLst>
              </a:tr>
              <a:tr h="205507">
                <a:tc rowSpan="7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การลงทุนเอกชน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(%y-o-y)</a:t>
                      </a: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ปริมาณนำเข้าสินค้าทุนในรูป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57359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ยอดจำหน่ายรถยนต์เชิงพาณิชย์</a:t>
                      </a:r>
                      <a:endParaRPr lang="en-US"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-22.9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-18.4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-22.8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-16.2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3569089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รถกระบะขนาด 1 ตัน</a:t>
                      </a:r>
                      <a:endParaRPr lang="en-US"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-29.5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-35.1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-39.1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-27.0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127988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ภาษีธุรกรรมอสังหาริมทรัพย์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13.4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954331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ยอดขายปูนซีเมนต์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615799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ยอดขายเหล็ก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10.9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-16.2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-13.8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509848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ดัชนีราคาวัสดุก่อสร้าง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2647423"/>
                  </a:ext>
                </a:extLst>
              </a:tr>
              <a:tr h="205507">
                <a:tc rowSpan="20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การค้าระหว่างประเทศ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(%y-o-y)</a:t>
                      </a: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มูลค่าการส่งออกสินค้าในรูป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93239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รถยนต์และส่วนประกอบ (สัดส่วน 9.8%)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-9.7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65851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เครื่องคอมพิวเตอร์ฯ (สัดส่วน 7.2%)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-25.1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-15.4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92279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อัญมณีและเครื่องประดับ(สัดส่วน 5.3%)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3302678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ผลิตภัณฑ์ยาง(สัดส่วน 4.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781084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เม็ดพลาสติก (สัดส่วน 3.7%)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-18.0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7984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น้ำมันสำเร็จรูป (สัดส่วน 3.5%)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85197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เคมีภัณฑ์ (สัดส่วน 3.3%)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-16.6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0724519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แผงวงจรไฟฟ้า (สัดส่วน 3.2%)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290261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สินค้าเกษตร (สัดส่วน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9.3%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2558469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สินค้าอุตสาหกรรมเกษตร (สัดส่วน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7.9%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4604444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ราคาส่งออกสินค้า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153287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ปริมาณส่งออกสินค้า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073056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มูลค่าการนำเข้าสินค้าในรูป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USD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828377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วัตถุดิบ (สัดส่วน 41.5%)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-18.4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-10.0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1554856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ทุนและเครื่องจักร (สัดส่วน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64609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อุปโภคบริโภค (สัดส่วน 10.8%)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09862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สินแร่และเชื้อเพลิง (สัดส่วน 20.3%)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-25.2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-11.0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763610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ราคานำเข้าสินค้า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485505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ปริมาณนำเข้าสินค้า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-9.2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-2.9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0184985"/>
                  </a:ext>
                </a:extLst>
              </a:tr>
              <a:tr h="205507">
                <a:tc rowSpan="5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การเงิน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อัตราดอกเบี้ยนโยบาย (%)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329123"/>
                  </a:ext>
                </a:extLst>
              </a:tr>
              <a:tr h="344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อัตราดอกเบี้ยเงินกู้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MLR 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ธนาคารพาณิชย์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เฉลี่ย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(%)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0738828"/>
                  </a:ext>
                </a:extLst>
              </a:tr>
              <a:tr h="344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อัตราดอกเบี้ยเงินฝากประจำ 12 เดือนธนาคารพาณิชย์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เฉลี่ย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(%)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965708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อัตราการขยายตัวของสินเชื่อ (%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y-o-y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8769702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อัตราการขยายตัวของเงินฝาก (%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y-o-y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647869"/>
                  </a:ext>
                </a:extLst>
              </a:tr>
              <a:tr h="344565">
                <a:tc rowSpan="7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เสถียรภาพเศรษฐกิจ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ดุลการค้าตามระบบกรมศุลฯ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(พันล้าน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USD)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800" kern="12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8.3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149512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ดุลบัญชีเดินสะพัด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พันล้าน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USD)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-1.24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4.46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903889"/>
                  </a:ext>
                </a:extLst>
              </a:tr>
              <a:tr h="344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ทุนสำรองระหว่างประเทศ</a:t>
                      </a:r>
                      <a:b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(พันล้าน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USD</a:t>
                      </a: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211.7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224.4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210.9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219.0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24.4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spc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r>
                        <a:rPr lang="th-TH" sz="800" kern="1200" spc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800" kern="1200" spc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th-TH" sz="800" kern="1200" spc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800" kern="1200" spc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521845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อัตราการว่างงาน (%)</a:t>
                      </a:r>
                      <a:endPara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360304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อัตราเงินเฟ้อทั่วไป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(%y-o-y)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</a:t>
                      </a:r>
                      <a:endParaRPr lang="en-US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-0.3</a:t>
                      </a:r>
                      <a:endParaRPr lang="th-TH" sz="800" kern="1200" noProof="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r>
                        <a:rPr lang="en-US" sz="800" kern="1200" noProof="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201055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อัตราเงินเฟ้อพื้นฐาน </a:t>
                      </a: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(%y-o-y)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</a:t>
                      </a:r>
                      <a:endParaRPr kumimoji="0" lang="th-TH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725936"/>
                  </a:ext>
                </a:extLst>
              </a:tr>
              <a:tr h="20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หนี้สาธารณะต่อ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GDP (%)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61.0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62.1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62.1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61.88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61.88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78432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B9B5EB1-BCAE-4420-9381-5DA603C1EDCE}"/>
              </a:ext>
            </a:extLst>
          </p:cNvPr>
          <p:cNvSpPr txBox="1"/>
          <p:nvPr/>
        </p:nvSpPr>
        <p:spPr>
          <a:xfrm>
            <a:off x="137074" y="9517117"/>
            <a:ext cx="65660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*ข้อมูลทุนสำรองระหว่างประเทศ วันที่ </a:t>
            </a:r>
            <a:r>
              <a:rPr lang="en-US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ธ.ค. 6</a:t>
            </a:r>
            <a:r>
              <a:rPr lang="en-US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th-TH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โดยฐานะ </a:t>
            </a:r>
            <a:r>
              <a:rPr lang="en-US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</a:t>
            </a:r>
            <a:r>
              <a:rPr lang="th-TH" sz="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สุทธิอยู่ที 30.15 พันล้านดอลลาร์สหรัฐ</a:t>
            </a:r>
            <a:endParaRPr lang="en-US" sz="800" spc="-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3D1BAA-C5C6-4765-8448-2A72D04CD717}"/>
              </a:ext>
            </a:extLst>
          </p:cNvPr>
          <p:cNvSpPr/>
          <p:nvPr/>
        </p:nvSpPr>
        <p:spPr>
          <a:xfrm>
            <a:off x="4657725" y="157163"/>
            <a:ext cx="2045420" cy="3378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E77F1-2C7A-4BB8-9A8D-A0CFAE0C5378}"/>
              </a:ext>
            </a:extLst>
          </p:cNvPr>
          <p:cNvSpPr txBox="1"/>
          <p:nvPr/>
        </p:nvSpPr>
        <p:spPr>
          <a:xfrm>
            <a:off x="4678363" y="149894"/>
            <a:ext cx="2669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Economic Indicators</a:t>
            </a:r>
          </a:p>
        </p:txBody>
      </p:sp>
    </p:spTree>
    <p:extLst>
      <p:ext uri="{BB962C8B-B14F-4D97-AF65-F5344CB8AC3E}">
        <p14:creationId xmlns:p14="http://schemas.microsoft.com/office/powerpoint/2010/main" val="387813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9BD21-A025-4553-B762-78C2CA7E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5" y="-5556"/>
            <a:ext cx="2890376" cy="65246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CD9D8-A402-47C8-B6EF-CAE3FF977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074" y="596339"/>
          <a:ext cx="6583852" cy="854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2576">
                  <a:extLst>
                    <a:ext uri="{9D8B030D-6E8A-4147-A177-3AD203B41FA5}">
                      <a16:colId xmlns:a16="http://schemas.microsoft.com/office/drawing/2014/main" val="315095194"/>
                    </a:ext>
                  </a:extLst>
                </a:gridCol>
                <a:gridCol w="1761491">
                  <a:extLst>
                    <a:ext uri="{9D8B030D-6E8A-4147-A177-3AD203B41FA5}">
                      <a16:colId xmlns:a16="http://schemas.microsoft.com/office/drawing/2014/main" val="91782173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683442317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333168562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651334153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23109400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0548488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1682360874"/>
                    </a:ext>
                  </a:extLst>
                </a:gridCol>
                <a:gridCol w="536025">
                  <a:extLst>
                    <a:ext uri="{9D8B030D-6E8A-4147-A177-3AD203B41FA5}">
                      <a16:colId xmlns:a16="http://schemas.microsoft.com/office/drawing/2014/main" val="3797016865"/>
                    </a:ext>
                  </a:extLst>
                </a:gridCol>
              </a:tblGrid>
              <a:tr h="224994">
                <a:tc>
                  <a:txBody>
                    <a:bodyPr/>
                    <a:lstStyle/>
                    <a:p>
                      <a:endParaRPr lang="en-US" sz="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 66</a:t>
                      </a:r>
                      <a:endParaRPr lang="en-US" sz="9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3/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0610076"/>
                  </a:ext>
                </a:extLst>
              </a:tr>
              <a:tr h="198000">
                <a:tc rowSpan="10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สหรัฐฯ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25936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34906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45521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560375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504684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19631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การจ้างงานนอกภาคเกษตร (พันตำแหน่ง)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  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663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  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150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199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  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2,552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90312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ดัชนีความเชื่อมั่นผู้บริโภค (ระดับ)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105.6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109.0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99.1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101.0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105.6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562349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215145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spc="-7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spc="-5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อัตราดอกเบี้ยนโยบาย (</a:t>
                      </a:r>
                      <a:r>
                        <a:rPr lang="en-US" sz="700" spc="-5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Effective Fed Fund Rate</a:t>
                      </a:r>
                      <a:r>
                        <a:rPr lang="th-TH" sz="700" spc="-5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spc="-50" baseline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9659728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ยูโรโซน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(EZ1</a:t>
                      </a: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AA4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787242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57359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044880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356908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-22.3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-16.3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-12.7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12798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HICP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95433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818935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Refinancing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615799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ญี่ปุ่น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rgbClr val="319DA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50984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264742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36388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93239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-16.1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91329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65851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252846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 Call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922790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จีน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5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330267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78108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307827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-6.6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7984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-8.5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-6.1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15328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07305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077805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spc="-4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spc="-7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อัตราเงินสดที่ต้องสำรองตามกฎหมาย (</a:t>
                      </a:r>
                      <a:r>
                        <a:rPr lang="en-US" sz="700" spc="-7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RRR</a:t>
                      </a:r>
                      <a:r>
                        <a:rPr lang="th-TH" sz="700" spc="-7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): </a:t>
                      </a:r>
                      <a:r>
                        <a:rPr lang="en-US" sz="700" spc="-7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Large</a:t>
                      </a:r>
                      <a:endParaRPr lang="en-US" sz="600" spc="-70" baseline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828377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ฮ่องกง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165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155485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64609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05758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-6.0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09862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76361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48550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054003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HIBOR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5.68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018498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D1BAA-C5C6-4765-8448-2A72D04CD717}"/>
              </a:ext>
            </a:extLst>
          </p:cNvPr>
          <p:cNvSpPr/>
          <p:nvPr/>
        </p:nvSpPr>
        <p:spPr>
          <a:xfrm>
            <a:off x="3929063" y="157161"/>
            <a:ext cx="2774082" cy="3378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E77F1-2C7A-4BB8-9A8D-A0CFAE0C5378}"/>
              </a:ext>
            </a:extLst>
          </p:cNvPr>
          <p:cNvSpPr txBox="1"/>
          <p:nvPr/>
        </p:nvSpPr>
        <p:spPr>
          <a:xfrm>
            <a:off x="4014789" y="157162"/>
            <a:ext cx="333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Global Economic Indicators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2C563-B8A4-6D93-3FA5-3927BB6D2DF5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9150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9BD21-A025-4553-B762-78C2CA7E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5" y="-5556"/>
            <a:ext cx="2890376" cy="65246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CD9D8-A402-47C8-B6EF-CAE3FF977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074" y="589369"/>
          <a:ext cx="6583852" cy="8148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8926">
                  <a:extLst>
                    <a:ext uri="{9D8B030D-6E8A-4147-A177-3AD203B41FA5}">
                      <a16:colId xmlns:a16="http://schemas.microsoft.com/office/drawing/2014/main" val="315095194"/>
                    </a:ext>
                  </a:extLst>
                </a:gridCol>
                <a:gridCol w="1755141">
                  <a:extLst>
                    <a:ext uri="{9D8B030D-6E8A-4147-A177-3AD203B41FA5}">
                      <a16:colId xmlns:a16="http://schemas.microsoft.com/office/drawing/2014/main" val="91782173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683442317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333168562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651334153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23109400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0548488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1682360874"/>
                    </a:ext>
                  </a:extLst>
                </a:gridCol>
                <a:gridCol w="536025">
                  <a:extLst>
                    <a:ext uri="{9D8B030D-6E8A-4147-A177-3AD203B41FA5}">
                      <a16:colId xmlns:a16="http://schemas.microsoft.com/office/drawing/2014/main" val="3797016865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lang="en-US" sz="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 66</a:t>
                      </a:r>
                      <a:endParaRPr lang="en-US" sz="9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3/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0610076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เกาหลีใต้</a:t>
                      </a:r>
                      <a:endParaRPr lang="en-US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4B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32912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073882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564221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96570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-21.6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87697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64786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7915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 Call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149512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ไต้หวัน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90388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52184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701600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36030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-19.1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-14.8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-18.7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20105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72593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89053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Rediscount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7843237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สิงคโปร์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624523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9992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912465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SGD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-15.6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07393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SGD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-17.3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566293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26454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390321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SIBOR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3.82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802475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อินโดนีเซีย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332292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436437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71588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-18.6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-8.6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671112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-6.8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116188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009663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014130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Reverse Repo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5.75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71471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มาเลเซีย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985317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351268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72454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MYR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-15.2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518352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MYR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-16.3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437884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982996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750502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76567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D1BAA-C5C6-4765-8448-2A72D04CD717}"/>
              </a:ext>
            </a:extLst>
          </p:cNvPr>
          <p:cNvSpPr/>
          <p:nvPr/>
        </p:nvSpPr>
        <p:spPr>
          <a:xfrm>
            <a:off x="3929063" y="157161"/>
            <a:ext cx="2774082" cy="3378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E77F1-2C7A-4BB8-9A8D-A0CFAE0C5378}"/>
              </a:ext>
            </a:extLst>
          </p:cNvPr>
          <p:cNvSpPr txBox="1"/>
          <p:nvPr/>
        </p:nvSpPr>
        <p:spPr>
          <a:xfrm>
            <a:off x="4014789" y="157162"/>
            <a:ext cx="333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Global Economic Indicators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B5581-90E7-8B97-7F88-511A6B24B7E5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3370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9BD21-A025-4553-B762-78C2CA7E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5" y="-5556"/>
            <a:ext cx="2890376" cy="65246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CD9D8-A402-47C8-B6EF-CAE3FF977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074" y="575973"/>
          <a:ext cx="6583852" cy="795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1626">
                  <a:extLst>
                    <a:ext uri="{9D8B030D-6E8A-4147-A177-3AD203B41FA5}">
                      <a16:colId xmlns:a16="http://schemas.microsoft.com/office/drawing/2014/main" val="315095194"/>
                    </a:ext>
                  </a:extLst>
                </a:gridCol>
                <a:gridCol w="1742441">
                  <a:extLst>
                    <a:ext uri="{9D8B030D-6E8A-4147-A177-3AD203B41FA5}">
                      <a16:colId xmlns:a16="http://schemas.microsoft.com/office/drawing/2014/main" val="91782173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683442317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333168562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651334153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23109400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0548488"/>
                    </a:ext>
                  </a:extLst>
                </a:gridCol>
                <a:gridCol w="599440">
                  <a:extLst>
                    <a:ext uri="{9D8B030D-6E8A-4147-A177-3AD203B41FA5}">
                      <a16:colId xmlns:a16="http://schemas.microsoft.com/office/drawing/2014/main" val="1682360874"/>
                    </a:ext>
                  </a:extLst>
                </a:gridCol>
                <a:gridCol w="536025">
                  <a:extLst>
                    <a:ext uri="{9D8B030D-6E8A-4147-A177-3AD203B41FA5}">
                      <a16:colId xmlns:a16="http://schemas.microsoft.com/office/drawing/2014/main" val="3797016865"/>
                    </a:ext>
                  </a:extLst>
                </a:gridCol>
              </a:tblGrid>
              <a:tr h="158091">
                <a:tc>
                  <a:txBody>
                    <a:bodyPr/>
                    <a:lstStyle/>
                    <a:p>
                      <a:endParaRPr lang="en-US" sz="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900" b="1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 66</a:t>
                      </a:r>
                      <a:endParaRPr lang="en-US" sz="9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3/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</a:t>
                      </a:r>
                      <a:r>
                        <a:rPr lang="th-TH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/66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พ.ย.66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ธ.ค.66</a:t>
                      </a:r>
                      <a:endParaRPr lang="en-US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0610076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ฟิลิปปินส์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solidFill>
                      <a:srgbClr val="319DA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50984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264742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94904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93239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91329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65851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-3.4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570855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Overnight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922790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เวียดนาม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5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330267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78108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3641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7984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-9.1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15328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07305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486383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828377"/>
                  </a:ext>
                </a:extLst>
              </a:tr>
              <a:tr h="198000">
                <a:tc rowSpan="7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อินเดีย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165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155485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64609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56.8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57.9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56.0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56.8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349606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-3.0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09862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-4.3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-7.1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76361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48550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6.50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727536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ออสเตรเลีย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B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32912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073882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44399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-5.4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96570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87697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64786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737622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Repo rate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4.35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149512"/>
                  </a:ext>
                </a:extLst>
              </a:tr>
              <a:tr h="198000">
                <a:tc rowSpan="8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สหราชอาณาจักร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9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90388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 GDP 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qoq_sa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52184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ดัชนี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PMI for Manufacturing (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64214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มูลค่าการส่งออกสินค้า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36030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มูลค่าการนำเข้าสินค้า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-10.8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201055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อัตราเงินเฟ้อทั่วไป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CPI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72593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ยอดค้าปลีก (%</a:t>
                      </a:r>
                      <a:r>
                        <a:rPr lang="en-US" sz="7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yoy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-2.8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96989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อัตราดอกเบี้ยนโยบาย (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Repo Rate</a:t>
                      </a:r>
                      <a:r>
                        <a:rPr lang="th-TH" sz="7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784323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D1BAA-C5C6-4765-8448-2A72D04CD717}"/>
              </a:ext>
            </a:extLst>
          </p:cNvPr>
          <p:cNvSpPr/>
          <p:nvPr/>
        </p:nvSpPr>
        <p:spPr>
          <a:xfrm>
            <a:off x="3929063" y="157161"/>
            <a:ext cx="2774082" cy="3378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E77F1-2C7A-4BB8-9A8D-A0CFAE0C5378}"/>
              </a:ext>
            </a:extLst>
          </p:cNvPr>
          <p:cNvSpPr txBox="1"/>
          <p:nvPr/>
        </p:nvSpPr>
        <p:spPr>
          <a:xfrm>
            <a:off x="4014789" y="157162"/>
            <a:ext cx="333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Global Economic Indicators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F172A-2E0D-41AC-FA29-E422ECE9D065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3672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F86BBFD-09BD-459E-A5D7-D6DDEA557A39}"/>
              </a:ext>
            </a:extLst>
          </p:cNvPr>
          <p:cNvSpPr/>
          <p:nvPr/>
        </p:nvSpPr>
        <p:spPr>
          <a:xfrm>
            <a:off x="0" y="975360"/>
            <a:ext cx="3429000" cy="815506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FFF8B-905A-4F66-9550-8DF692F6977B}"/>
              </a:ext>
            </a:extLst>
          </p:cNvPr>
          <p:cNvSpPr/>
          <p:nvPr/>
        </p:nvSpPr>
        <p:spPr>
          <a:xfrm>
            <a:off x="4724400" y="390585"/>
            <a:ext cx="213359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E25AF-B6A2-4148-A2F6-77579FF5EC14}"/>
              </a:ext>
            </a:extLst>
          </p:cNvPr>
          <p:cNvSpPr txBox="1"/>
          <p:nvPr/>
        </p:nvSpPr>
        <p:spPr>
          <a:xfrm>
            <a:off x="4787899" y="403285"/>
            <a:ext cx="202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Contributors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B7085-E708-4F68-B7F3-DB4258680747}"/>
              </a:ext>
            </a:extLst>
          </p:cNvPr>
          <p:cNvSpPr/>
          <p:nvPr/>
        </p:nvSpPr>
        <p:spPr>
          <a:xfrm>
            <a:off x="3429000" y="975360"/>
            <a:ext cx="3429000" cy="885444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9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75EFF-5070-4F03-9B36-DADCF62A565B}"/>
              </a:ext>
            </a:extLst>
          </p:cNvPr>
          <p:cNvSpPr/>
          <p:nvPr/>
        </p:nvSpPr>
        <p:spPr>
          <a:xfrm>
            <a:off x="0" y="9130426"/>
            <a:ext cx="6858000" cy="7755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AF61E-F35B-40A4-AB33-DADD8DBD9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r="16104"/>
          <a:stretch/>
        </p:blipFill>
        <p:spPr>
          <a:xfrm>
            <a:off x="2" y="975360"/>
            <a:ext cx="6857998" cy="8198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1E4D3-6D9B-4079-B68C-84258DBC1C7E}"/>
              </a:ext>
            </a:extLst>
          </p:cNvPr>
          <p:cNvSpPr txBox="1"/>
          <p:nvPr/>
        </p:nvSpPr>
        <p:spPr>
          <a:xfrm>
            <a:off x="768897" y="9195047"/>
            <a:ext cx="5320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Macroeconomic Policy Bureau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Fiscal Policy Office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B0604020202020204" charset="0"/>
              <a:ea typeface="Tahoma" panose="020B0604030504040204" pitchFamily="34" charset="0"/>
              <a:cs typeface="supermarket" panose="020B0604020202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Ministry of Finance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02-273-9020 Ext. 3259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2DD537-778D-4C87-9983-2EA790B39705}"/>
              </a:ext>
            </a:extLst>
          </p:cNvPr>
          <p:cNvSpPr/>
          <p:nvPr/>
        </p:nvSpPr>
        <p:spPr>
          <a:xfrm>
            <a:off x="0" y="975359"/>
            <a:ext cx="6858000" cy="82166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5000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736E5-687F-4913-8F8B-9DEEE417D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>
          <a:xfrm flipH="1">
            <a:off x="5237027" y="1174401"/>
            <a:ext cx="1177105" cy="12990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524435-6CD6-4D48-968A-C9B100F73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6" y="44531"/>
            <a:ext cx="4683933" cy="1057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7B445-0AC6-45D7-9DE4-40086061D632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25" y="3629188"/>
            <a:ext cx="1177105" cy="1310638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5063DC-1E63-42AB-B144-FC534C543832}"/>
              </a:ext>
            </a:extLst>
          </p:cNvPr>
          <p:cNvSpPr txBox="1"/>
          <p:nvPr/>
        </p:nvSpPr>
        <p:spPr>
          <a:xfrm>
            <a:off x="2346672" y="1408433"/>
            <a:ext cx="2164657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ดร.พิสิทธิ์ พัวพันธ์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ผู้อำนวยการกองนโยบาย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เศรษฐกิจมหภาค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F41BB-7288-4CDF-9430-7A9A6D7DC2CF}"/>
              </a:ext>
            </a:extLst>
          </p:cNvPr>
          <p:cNvSpPr txBox="1"/>
          <p:nvPr/>
        </p:nvSpPr>
        <p:spPr>
          <a:xfrm>
            <a:off x="2445932" y="2576860"/>
            <a:ext cx="2239646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lg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176490">
                    <a:lumMod val="50000"/>
                  </a:srgbClr>
                </a:solidFill>
                <a:latin typeface="Calibri Light"/>
              </a:rPr>
              <a:t>ดร.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พงศ์นคร โภชากรณ์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ผู้เชี่ยวชาญเฉพาะ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ด้านเศรษฐกิจมหภาค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5CFA7-E473-4875-895E-3B2DBE0B72C4}"/>
              </a:ext>
            </a:extLst>
          </p:cNvPr>
          <p:cNvSpPr txBox="1"/>
          <p:nvPr/>
        </p:nvSpPr>
        <p:spPr>
          <a:xfrm>
            <a:off x="2211244" y="7887496"/>
            <a:ext cx="2435511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sys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ดร.ปาริฉัตร คลิ้งทอง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ผู้อำนวยการส่วนการวิเคราะห์เศรษฐกิจการเงินและต่างประเทศ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D4E70D-F0E2-4D4E-B11D-5B2211A1AA3A}"/>
              </a:ext>
            </a:extLst>
          </p:cNvPr>
          <p:cNvSpPr txBox="1"/>
          <p:nvPr/>
        </p:nvSpPr>
        <p:spPr>
          <a:xfrm>
            <a:off x="2289765" y="3912128"/>
            <a:ext cx="2278468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sys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ดร.นรพัชร์ อัศววัลลภ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ผู้อำนวยการส่วนนวัตกรรมข้อมูลเศรษฐกิจและงานวิจัย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201F18-B595-42B0-9F2C-8D3E09B4BAD1}"/>
              </a:ext>
            </a:extLst>
          </p:cNvPr>
          <p:cNvSpPr txBox="1"/>
          <p:nvPr/>
        </p:nvSpPr>
        <p:spPr>
          <a:xfrm>
            <a:off x="1984137" y="5165626"/>
            <a:ext cx="2889726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sys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ดร.ยุทธภูมิ จารุเศร์นี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ผู้อำนวยการส่วนแบบจำลอง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และประมาณการเศรษฐกิจการคลัง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7CEA9D-8515-4247-ADA7-F5AD3AF5914F}"/>
              </a:ext>
            </a:extLst>
          </p:cNvPr>
          <p:cNvSpPr txBox="1"/>
          <p:nvPr/>
        </p:nvSpPr>
        <p:spPr>
          <a:xfrm>
            <a:off x="2172422" y="6486816"/>
            <a:ext cx="2513156" cy="707886"/>
          </a:xfrm>
          <a:prstGeom prst="rect">
            <a:avLst/>
          </a:prstGeom>
          <a:solidFill>
            <a:schemeClr val="lt1">
              <a:alpha val="60000"/>
            </a:schemeClr>
          </a:solidFill>
          <a:ln w="22225" cap="rnd">
            <a:noFill/>
            <a:prstDash val="sys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ณัฐพล ศรีพจนารถ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ผู้อำนวยการส่วนการวิเคราะห์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เศรษฐกิจมหภาค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52424A-6198-4FD4-9E7A-6B31D4FBCE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770" y="2330128"/>
            <a:ext cx="1177105" cy="12990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71615-6A6E-45CC-BCFF-FE0FB85DCC6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292" y="4857453"/>
            <a:ext cx="1177105" cy="12990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E7AE7F-A7F8-4821-8A85-B5B837B98C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424" y="6205653"/>
            <a:ext cx="1162583" cy="1281811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48" name="Picture 47" descr="A picture containing person&#10;&#10;Description automatically generated">
            <a:extLst>
              <a:ext uri="{FF2B5EF4-FFF2-40B4-BE49-F238E27FC236}">
                <a16:creationId xmlns:a16="http://schemas.microsoft.com/office/drawing/2014/main" id="{9E0FFA6E-BA5A-477D-98B5-47DEF556A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" y="7703320"/>
            <a:ext cx="1144262" cy="1083235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4152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Young colleagues work in office using computers. Free Photo">
            <a:extLst>
              <a:ext uri="{FF2B5EF4-FFF2-40B4-BE49-F238E27FC236}">
                <a16:creationId xmlns:a16="http://schemas.microsoft.com/office/drawing/2014/main" id="{F990F3FD-FB74-4B7E-8468-5DD1D3D0A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07"/>
          <a:stretch/>
        </p:blipFill>
        <p:spPr bwMode="auto">
          <a:xfrm>
            <a:off x="0" y="959593"/>
            <a:ext cx="6858000" cy="823238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669E255-22EF-47E0-91EB-0B4664667761}"/>
              </a:ext>
            </a:extLst>
          </p:cNvPr>
          <p:cNvSpPr/>
          <p:nvPr/>
        </p:nvSpPr>
        <p:spPr>
          <a:xfrm>
            <a:off x="0" y="601744"/>
            <a:ext cx="6858000" cy="98898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0DEA5E-1ADC-4ED1-AD80-F46D9D8AEE15}"/>
              </a:ext>
            </a:extLst>
          </p:cNvPr>
          <p:cNvSpPr/>
          <p:nvPr/>
        </p:nvSpPr>
        <p:spPr>
          <a:xfrm>
            <a:off x="0" y="956526"/>
            <a:ext cx="3429000" cy="8173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"/>
                  <a:lumOff val="90000"/>
                  <a:alpha val="70000"/>
                </a:schemeClr>
              </a:gs>
              <a:gs pos="50000">
                <a:schemeClr val="tx1">
                  <a:lumMod val="10000"/>
                  <a:lumOff val="90000"/>
                  <a:alpha val="70000"/>
                </a:schemeClr>
              </a:gs>
              <a:gs pos="100000">
                <a:schemeClr val="tx1">
                  <a:lumMod val="25000"/>
                  <a:lumOff val="75000"/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86BBFD-09BD-459E-A5D7-D6DDEA557A39}"/>
              </a:ext>
            </a:extLst>
          </p:cNvPr>
          <p:cNvSpPr/>
          <p:nvPr/>
        </p:nvSpPr>
        <p:spPr>
          <a:xfrm>
            <a:off x="0" y="975360"/>
            <a:ext cx="6857999" cy="81550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FFF8B-905A-4F66-9550-8DF692F6977B}"/>
              </a:ext>
            </a:extLst>
          </p:cNvPr>
          <p:cNvSpPr/>
          <p:nvPr/>
        </p:nvSpPr>
        <p:spPr>
          <a:xfrm>
            <a:off x="4724400" y="390585"/>
            <a:ext cx="213359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E25AF-B6A2-4148-A2F6-77579FF5EC14}"/>
              </a:ext>
            </a:extLst>
          </p:cNvPr>
          <p:cNvSpPr txBox="1"/>
          <p:nvPr/>
        </p:nvSpPr>
        <p:spPr>
          <a:xfrm>
            <a:off x="4787899" y="403285"/>
            <a:ext cx="202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Contributors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75EFF-5070-4F03-9B36-DADCF62A565B}"/>
              </a:ext>
            </a:extLst>
          </p:cNvPr>
          <p:cNvSpPr/>
          <p:nvPr/>
        </p:nvSpPr>
        <p:spPr>
          <a:xfrm>
            <a:off x="0" y="9130426"/>
            <a:ext cx="6858000" cy="7755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1E4D3-6D9B-4079-B68C-84258DBC1C7E}"/>
              </a:ext>
            </a:extLst>
          </p:cNvPr>
          <p:cNvSpPr txBox="1"/>
          <p:nvPr/>
        </p:nvSpPr>
        <p:spPr>
          <a:xfrm>
            <a:off x="768897" y="9195047"/>
            <a:ext cx="5320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Macroeconomic Policy Bureau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Fiscal Policy Office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B0604020202020204" charset="0"/>
              <a:ea typeface="Tahoma" panose="020B0604030504040204" pitchFamily="34" charset="0"/>
              <a:cs typeface="supermarket" panose="020B0604020202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Ministry of Finance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B0604020202020204" charset="0"/>
                <a:ea typeface="Tahoma" panose="020B0604030504040204" pitchFamily="34" charset="0"/>
                <a:cs typeface="supermarket" panose="020B0604020202020204" charset="0"/>
              </a:rPr>
              <a:t>02-273-9020 Ext. 3259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111CD-BE55-437C-9AD3-AE358F4D9E6F}"/>
              </a:ext>
            </a:extLst>
          </p:cNvPr>
          <p:cNvSpPr txBox="1"/>
          <p:nvPr/>
        </p:nvSpPr>
        <p:spPr>
          <a:xfrm>
            <a:off x="189397" y="1298854"/>
            <a:ext cx="305020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ศักดิ์สิทธิ์ สว่างศุข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ชานน ลิมป์ประสิทธิพร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ผลิตภัณฑ์มวลรวมในประเทศ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(GDP)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90000"/>
                  <a:lumOff val="10000"/>
                </a:srgbClr>
              </a:solidFill>
              <a:effectLst/>
              <a:uLnTx/>
              <a:uFillTx/>
              <a:latin typeface="Calibri Light"/>
              <a:ea typeface="+mn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90000"/>
                  <a:lumOff val="10000"/>
                </a:srgbClr>
              </a:solidFill>
              <a:effectLst/>
              <a:uLnTx/>
              <a:uFillTx/>
              <a:latin typeface="Calibri Light"/>
              <a:ea typeface="+mn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ศิวัจน์ จิรกัลป์ยาพัฒน์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อุตสาหกรรม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วรรณวิภา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แสงสารพันธ์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เกษตรกรรม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พิมพาภรณ์ สุทธหลวง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การท่องเที่ยว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lvl="0" algn="ctr">
              <a:defRPr/>
            </a:pPr>
            <a:r>
              <a:rPr lang="th-TH" sz="1400" b="1" dirty="0">
                <a:solidFill>
                  <a:srgbClr val="176490">
                    <a:lumMod val="50000"/>
                  </a:srgbClr>
                </a:solidFill>
              </a:rPr>
              <a:t>เมธาวี ชื่นบาล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การบริโภค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90000"/>
                  <a:lumOff val="10000"/>
                </a:srgbClr>
              </a:solidFill>
              <a:effectLst/>
              <a:uLnTx/>
              <a:uFillTx/>
              <a:latin typeface="Calibri Light"/>
              <a:ea typeface="+mn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ลภัส แจ่มแจ้ง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การลงทุน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ฐิตินันท์ เลิศกาญจนพร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การคลัง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90000"/>
                  <a:lumOff val="10000"/>
                </a:srgbClr>
              </a:solidFill>
              <a:effectLst/>
              <a:uLnTx/>
              <a:uFillTx/>
              <a:latin typeface="Calibri Light"/>
              <a:ea typeface="+mn-ea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ภัทราพร คุ้มสะอาด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การค้าระหว่างประเทศ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วาสนา บุญพุ่ม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เสถียรภาพเศรษฐกิจ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ธรรมฤทธิ์ คุณหิรัญ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ธนพล กาลเนาวกุล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เศรษฐกิจต่างประเทศ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</a:rPr>
              <a:t>ญาณพัฒน์ สุขสำราญ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j-cs"/>
              </a:rPr>
              <a:t>การเงิน ตลาดอัตราแลกเปลี่ยน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24435-6CD6-4D48-968A-C9B100F73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6" y="44531"/>
            <a:ext cx="4683933" cy="10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2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D1216-CBC5-406D-827C-873581ADE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/>
          <a:stretch/>
        </p:blipFill>
        <p:spPr>
          <a:xfrm>
            <a:off x="0" y="1417620"/>
            <a:ext cx="6858000" cy="84883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72A01BE-B37C-4F84-92A7-4C1AA28DE658}"/>
              </a:ext>
            </a:extLst>
          </p:cNvPr>
          <p:cNvSpPr txBox="1">
            <a:spLocks/>
          </p:cNvSpPr>
          <p:nvPr/>
        </p:nvSpPr>
        <p:spPr>
          <a:xfrm>
            <a:off x="239257" y="670785"/>
            <a:ext cx="525780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Executive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87A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Summary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F4BF4-5297-4D14-ADA3-F260F6583827}"/>
              </a:ext>
            </a:extLst>
          </p:cNvPr>
          <p:cNvSpPr/>
          <p:nvPr/>
        </p:nvSpPr>
        <p:spPr>
          <a:xfrm>
            <a:off x="250687" y="1943268"/>
            <a:ext cx="6435863" cy="49242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9000">
                <a:schemeClr val="bg1">
                  <a:alpha val="9000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0570A6-C6B7-4ED4-8CFC-AEFA08AEA706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783BA-2685-4C79-97D2-FE27293C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FD280-F52C-4484-9604-079C134CFAF4}"/>
              </a:ext>
            </a:extLst>
          </p:cNvPr>
          <p:cNvSpPr txBox="1"/>
          <p:nvPr/>
        </p:nvSpPr>
        <p:spPr>
          <a:xfrm>
            <a:off x="6559752" y="65165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E793B1-9344-4ADE-8409-F9BF7B654104}"/>
              </a:ext>
            </a:extLst>
          </p:cNvPr>
          <p:cNvSpPr txBox="1"/>
          <p:nvPr/>
        </p:nvSpPr>
        <p:spPr>
          <a:xfrm>
            <a:off x="383540" y="2771139"/>
            <a:ext cx="60909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อัตราเงินเฟ้อทั่วไปในเดือน ธ.ค. 66 ลดลงที่ร้อยละ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-0.8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ต่อปี และอัตราเงินเฟ้อพื้นฐานขยายตัวร้อยละ 0.6 ต่อปี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ดัชนีราคาวัสดุก่อสร้างในเดือน ธ.ค. 66 ลดลงร้อยละ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-0.4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ต่อปี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ปริมาณรถจักรยานยนต์จดทะเบียนใหม่ในเดือน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ธ.ค. 66 หดตัวที่ร้อยละ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-7.0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ต่อปี</a:t>
            </a:r>
            <a:endParaRPr lang="en-US" sz="1400" spc="-20" dirty="0">
              <a:solidFill>
                <a:schemeClr val="accent6">
                  <a:lumMod val="7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หนี้สาธารณะคงค้าง ณ สิ้นเดือน พ.ย. 66 คิดเป็นร้อยละ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61.88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ของ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GDP</a:t>
            </a:r>
            <a:endParaRPr lang="en-US" sz="1400" spc="-20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การเบิกจ่ายงบประมาณรวมในเดือน พ.ย. 66 หดตัวตัวที่ร้อยละ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-21.6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ต่อปี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รัฐบาลจัดเก็บรายได้สุทธิ (หลังหักจัดสรรให้ อปท.) ในเดือน พ.ย. 66 หดตัวร้อยละ </a:t>
            </a:r>
            <a:r>
              <a:rPr lang="en-US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-9.3</a:t>
            </a: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ต่อปี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ฐานะการคลังของรัฐบาลตามระบบกระแสเงินสดในเดือน พ.ย. 66 ขาดดุล </a:t>
            </a:r>
            <a:b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spc="-20" dirty="0">
                <a:solidFill>
                  <a:schemeClr val="accent6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33,832 ล้านบาท</a:t>
            </a:r>
          </a:p>
        </p:txBody>
      </p:sp>
      <p:pic>
        <p:nvPicPr>
          <p:cNvPr id="29" name="Graphic 4" descr="Exponential Graph outline">
            <a:extLst>
              <a:ext uri="{FF2B5EF4-FFF2-40B4-BE49-F238E27FC236}">
                <a16:creationId xmlns:a16="http://schemas.microsoft.com/office/drawing/2014/main" id="{8A88F0DE-DBBA-4F16-9DAC-74F2A1DB10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4665" y="2034483"/>
            <a:ext cx="602711" cy="6027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DD10F8-58F0-4F13-B8C7-ED8DB683AD41}"/>
              </a:ext>
            </a:extLst>
          </p:cNvPr>
          <p:cNvSpPr txBox="1"/>
          <p:nvPr/>
        </p:nvSpPr>
        <p:spPr>
          <a:xfrm>
            <a:off x="2146637" y="2113974"/>
            <a:ext cx="2643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176490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เศรษฐกิจไทย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6490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pic>
        <p:nvPicPr>
          <p:cNvPr id="14" name="Graphic 7" descr="Cheers outline">
            <a:extLst>
              <a:ext uri="{FF2B5EF4-FFF2-40B4-BE49-F238E27FC236}">
                <a16:creationId xmlns:a16="http://schemas.microsoft.com/office/drawing/2014/main" id="{306817FE-7E2E-47D9-A512-7D65824722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7557" y="5479711"/>
            <a:ext cx="609819" cy="6098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D474B-CCF4-4B9E-A990-6BC89E08A42B}"/>
              </a:ext>
            </a:extLst>
          </p:cNvPr>
          <p:cNvSpPr txBox="1"/>
          <p:nvPr/>
        </p:nvSpPr>
        <p:spPr>
          <a:xfrm>
            <a:off x="2597376" y="5470087"/>
            <a:ext cx="2649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168EA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เศรษฐกิจต่างประเทศ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5FA10C-8772-4181-9F84-A58A5B8F5592}"/>
              </a:ext>
            </a:extLst>
          </p:cNvPr>
          <p:cNvSpPr txBox="1"/>
          <p:nvPr/>
        </p:nvSpPr>
        <p:spPr>
          <a:xfrm>
            <a:off x="455418" y="6089530"/>
            <a:ext cx="6026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GDP </a:t>
            </a:r>
            <a:r>
              <a:rPr lang="th-TH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สิงคโปร์ ไตรมาส </a:t>
            </a:r>
            <a:r>
              <a:rPr lang="en-US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4</a:t>
            </a:r>
            <a:r>
              <a:rPr lang="th-TH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ปี 66 ขยายตัวร้อยละ</a:t>
            </a:r>
            <a:r>
              <a:rPr lang="en-US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2.8</a:t>
            </a:r>
            <a:r>
              <a:rPr lang="th-TH" sz="1400" dirty="0">
                <a:solidFill>
                  <a:srgbClr val="168EA6">
                    <a:lumMod val="75000"/>
                  </a:srgb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จากช่วงเดียวกันปีก่อน</a:t>
            </a:r>
            <a:endParaRPr lang="en-US" sz="1400" dirty="0">
              <a:solidFill>
                <a:srgbClr val="168EA6">
                  <a:lumMod val="75000"/>
                </a:srgb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3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1C30984F-A291-4A2D-9A0E-C41ED01ADC9A}"/>
              </a:ext>
            </a:extLst>
          </p:cNvPr>
          <p:cNvSpPr txBox="1">
            <a:spLocks/>
          </p:cNvSpPr>
          <p:nvPr/>
        </p:nvSpPr>
        <p:spPr>
          <a:xfrm>
            <a:off x="348650" y="533755"/>
            <a:ext cx="6276998" cy="685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Economic Calendar: </a:t>
            </a:r>
            <a:r>
              <a:rPr lang="en-US" sz="3600" b="1" dirty="0">
                <a:solidFill>
                  <a:srgbClr val="2CABC3"/>
                </a:solidFill>
                <a:latin typeface="Calibri"/>
                <a:cs typeface="Calibri"/>
              </a:rPr>
              <a:t>Jan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6" name="Graphic 3">
            <a:extLst>
              <a:ext uri="{FF2B5EF4-FFF2-40B4-BE49-F238E27FC236}">
                <a16:creationId xmlns:a16="http://schemas.microsoft.com/office/drawing/2014/main" id="{031813A6-AAF6-4F5E-A7CB-E33829A99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35835">
            <a:off x="-2201066" y="5724026"/>
            <a:ext cx="10741510" cy="5131858"/>
          </a:xfrm>
          <a:prstGeom prst="rect">
            <a:avLst/>
          </a:prstGeom>
        </p:spPr>
      </p:pic>
      <p:pic>
        <p:nvPicPr>
          <p:cNvPr id="19" name="Picture Placeholder 3" descr="Businesspeople in a meeting">
            <a:extLst>
              <a:ext uri="{FF2B5EF4-FFF2-40B4-BE49-F238E27FC236}">
                <a16:creationId xmlns:a16="http://schemas.microsoft.com/office/drawing/2014/main" id="{7C455320-333C-4962-A552-64BC5C6EBA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4972" y="6950396"/>
            <a:ext cx="1822281" cy="1822281"/>
          </a:xfrm>
          <a:prstGeom prst="rect">
            <a:avLst/>
          </a:prstGeom>
          <a:effectLst/>
        </p:spPr>
      </p:pic>
      <p:pic>
        <p:nvPicPr>
          <p:cNvPr id="20" name="Picture Placeholder 13" descr="Businesspeople in a team meeting">
            <a:extLst>
              <a:ext uri="{FF2B5EF4-FFF2-40B4-BE49-F238E27FC236}">
                <a16:creationId xmlns:a16="http://schemas.microsoft.com/office/drawing/2014/main" id="{26568B2A-AB05-4CE4-B508-353A1C1B60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>
          <a:xfrm>
            <a:off x="1167437" y="8662534"/>
            <a:ext cx="1126949" cy="1126949"/>
          </a:xfrm>
          <a:prstGeom prst="rect">
            <a:avLst/>
          </a:prstGeom>
          <a:effectLst/>
        </p:spPr>
      </p:pic>
      <p:pic>
        <p:nvPicPr>
          <p:cNvPr id="21" name="Picture Placeholder 21" descr="Businesspeople lounging together in office">
            <a:extLst>
              <a:ext uri="{FF2B5EF4-FFF2-40B4-BE49-F238E27FC236}">
                <a16:creationId xmlns:a16="http://schemas.microsoft.com/office/drawing/2014/main" id="{AB29F4B6-64F1-44E5-957D-BE3283131E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5464121" y="7183531"/>
            <a:ext cx="1106425" cy="1106425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effectLst/>
        </p:spPr>
      </p:pic>
      <p:pic>
        <p:nvPicPr>
          <p:cNvPr id="28" name="Picture Placeholder 25" descr="Two bussiness people working at a table">
            <a:extLst>
              <a:ext uri="{FF2B5EF4-FFF2-40B4-BE49-F238E27FC236}">
                <a16:creationId xmlns:a16="http://schemas.microsoft.com/office/drawing/2014/main" id="{3A2874B7-D8FD-489F-AE8A-EE114A1A3C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4150271" y="6433356"/>
            <a:ext cx="1106425" cy="1106425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effectLst/>
        </p:spPr>
      </p:pic>
      <p:pic>
        <p:nvPicPr>
          <p:cNvPr id="29" name="Picture Placeholder 23" descr="Two business people communicating">
            <a:extLst>
              <a:ext uri="{FF2B5EF4-FFF2-40B4-BE49-F238E27FC236}">
                <a16:creationId xmlns:a16="http://schemas.microsoft.com/office/drawing/2014/main" id="{CBFA2071-DB45-4E36-8947-0BA05E11D4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2340692" y="7150356"/>
            <a:ext cx="2869780" cy="2869780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effectLst/>
        </p:spPr>
      </p:pic>
      <p:pic>
        <p:nvPicPr>
          <p:cNvPr id="30" name="Picture Placeholder 27" descr="Businesswomen listening in a meeting">
            <a:extLst>
              <a:ext uri="{FF2B5EF4-FFF2-40B4-BE49-F238E27FC236}">
                <a16:creationId xmlns:a16="http://schemas.microsoft.com/office/drawing/2014/main" id="{504AC987-ABCC-4E99-A122-136419CA3A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1804373" y="6298082"/>
            <a:ext cx="1304628" cy="1304628"/>
          </a:xfrm>
          <a:custGeom>
            <a:avLst/>
            <a:gdLst>
              <a:gd name="connsiteX0" fmla="*/ 1736217 w 3472434"/>
              <a:gd name="connsiteY0" fmla="*/ 0 h 3472434"/>
              <a:gd name="connsiteX1" fmla="*/ 3472434 w 3472434"/>
              <a:gd name="connsiteY1" fmla="*/ 1736217 h 3472434"/>
              <a:gd name="connsiteX2" fmla="*/ 1736217 w 3472434"/>
              <a:gd name="connsiteY2" fmla="*/ 3472434 h 3472434"/>
              <a:gd name="connsiteX3" fmla="*/ 0 w 3472434"/>
              <a:gd name="connsiteY3" fmla="*/ 1736217 h 3472434"/>
              <a:gd name="connsiteX4" fmla="*/ 1736217 w 3472434"/>
              <a:gd name="connsiteY4" fmla="*/ 0 h 347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34" h="3472434">
                <a:moveTo>
                  <a:pt x="1736217" y="0"/>
                </a:moveTo>
                <a:cubicBezTo>
                  <a:pt x="2695103" y="0"/>
                  <a:pt x="3472434" y="777331"/>
                  <a:pt x="3472434" y="1736217"/>
                </a:cubicBezTo>
                <a:cubicBezTo>
                  <a:pt x="3472434" y="2695103"/>
                  <a:pt x="2695103" y="3472434"/>
                  <a:pt x="1736217" y="3472434"/>
                </a:cubicBezTo>
                <a:cubicBezTo>
                  <a:pt x="777331" y="3472434"/>
                  <a:pt x="0" y="2695103"/>
                  <a:pt x="0" y="1736217"/>
                </a:cubicBezTo>
                <a:cubicBezTo>
                  <a:pt x="0" y="777331"/>
                  <a:pt x="777331" y="0"/>
                  <a:pt x="1736217" y="0"/>
                </a:cubicBezTo>
                <a:close/>
              </a:path>
            </a:pathLst>
          </a:custGeom>
          <a:effectLst/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BB95823-1FF4-4EEE-B85A-BE152B789DE7}"/>
              </a:ext>
            </a:extLst>
          </p:cNvPr>
          <p:cNvSpPr/>
          <p:nvPr/>
        </p:nvSpPr>
        <p:spPr>
          <a:xfrm>
            <a:off x="5745849" y="8732838"/>
            <a:ext cx="908041" cy="8902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967EA7E2-DCB6-4FAA-9486-FF8CD3CC690A}"/>
              </a:ext>
            </a:extLst>
          </p:cNvPr>
          <p:cNvSpPr/>
          <p:nvPr/>
        </p:nvSpPr>
        <p:spPr>
          <a:xfrm rot="19072797">
            <a:off x="2372819" y="6769582"/>
            <a:ext cx="3373705" cy="4202555"/>
          </a:xfrm>
          <a:prstGeom prst="blockArc">
            <a:avLst>
              <a:gd name="adj1" fmla="val 12857067"/>
              <a:gd name="adj2" fmla="val 19332777"/>
              <a:gd name="adj3" fmla="val 7233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1CC3438E-0E7F-415E-8A53-8A9115D1E192}"/>
              </a:ext>
            </a:extLst>
          </p:cNvPr>
          <p:cNvSpPr/>
          <p:nvPr/>
        </p:nvSpPr>
        <p:spPr>
          <a:xfrm rot="5239998">
            <a:off x="2142166" y="7066622"/>
            <a:ext cx="2994418" cy="3412108"/>
          </a:xfrm>
          <a:prstGeom prst="blockArc">
            <a:avLst>
              <a:gd name="adj1" fmla="val 16473067"/>
              <a:gd name="adj2" fmla="val 19332777"/>
              <a:gd name="adj3" fmla="val 7233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4" name="Graphic 3" descr="Daily calendar">
            <a:extLst>
              <a:ext uri="{FF2B5EF4-FFF2-40B4-BE49-F238E27FC236}">
                <a16:creationId xmlns:a16="http://schemas.microsoft.com/office/drawing/2014/main" id="{DB90798B-27FA-4857-A911-84BFA4FDF31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2039" y="8843250"/>
            <a:ext cx="640820" cy="640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647BC5-0ED2-4015-A224-0F2BD69B2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15D11B-8723-4D1E-9F84-0AB7394A6678}"/>
              </a:ext>
            </a:extLst>
          </p:cNvPr>
          <p:cNvSpPr txBox="1"/>
          <p:nvPr/>
        </p:nvSpPr>
        <p:spPr>
          <a:xfrm>
            <a:off x="6559752" y="6516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D9462C-D7F3-43CC-B484-7EE33C4DB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77518"/>
              </p:ext>
            </p:extLst>
          </p:nvPr>
        </p:nvGraphicFramePr>
        <p:xfrm>
          <a:off x="232353" y="1266309"/>
          <a:ext cx="6542789" cy="5012632"/>
        </p:xfrm>
        <a:graphic>
          <a:graphicData uri="http://schemas.openxmlformats.org/drawingml/2006/table">
            <a:tbl>
              <a:tblPr/>
              <a:tblGrid>
                <a:gridCol w="177588">
                  <a:extLst>
                    <a:ext uri="{9D8B030D-6E8A-4147-A177-3AD203B41FA5}">
                      <a16:colId xmlns:a16="http://schemas.microsoft.com/office/drawing/2014/main" val="2235623088"/>
                    </a:ext>
                  </a:extLst>
                </a:gridCol>
                <a:gridCol w="1130970">
                  <a:extLst>
                    <a:ext uri="{9D8B030D-6E8A-4147-A177-3AD203B41FA5}">
                      <a16:colId xmlns:a16="http://schemas.microsoft.com/office/drawing/2014/main" val="2383266281"/>
                    </a:ext>
                  </a:extLst>
                </a:gridCol>
                <a:gridCol w="153772">
                  <a:extLst>
                    <a:ext uri="{9D8B030D-6E8A-4147-A177-3AD203B41FA5}">
                      <a16:colId xmlns:a16="http://schemas.microsoft.com/office/drawing/2014/main" val="1728222328"/>
                    </a:ext>
                  </a:extLst>
                </a:gridCol>
                <a:gridCol w="1154786">
                  <a:extLst>
                    <a:ext uri="{9D8B030D-6E8A-4147-A177-3AD203B41FA5}">
                      <a16:colId xmlns:a16="http://schemas.microsoft.com/office/drawing/2014/main" val="916200368"/>
                    </a:ext>
                  </a:extLst>
                </a:gridCol>
                <a:gridCol w="160414">
                  <a:extLst>
                    <a:ext uri="{9D8B030D-6E8A-4147-A177-3AD203B41FA5}">
                      <a16:colId xmlns:a16="http://schemas.microsoft.com/office/drawing/2014/main" val="3404110405"/>
                    </a:ext>
                  </a:extLst>
                </a:gridCol>
                <a:gridCol w="1148144">
                  <a:extLst>
                    <a:ext uri="{9D8B030D-6E8A-4147-A177-3AD203B41FA5}">
                      <a16:colId xmlns:a16="http://schemas.microsoft.com/office/drawing/2014/main" val="2829000471"/>
                    </a:ext>
                  </a:extLst>
                </a:gridCol>
                <a:gridCol w="167836">
                  <a:extLst>
                    <a:ext uri="{9D8B030D-6E8A-4147-A177-3AD203B41FA5}">
                      <a16:colId xmlns:a16="http://schemas.microsoft.com/office/drawing/2014/main" val="3412017512"/>
                    </a:ext>
                  </a:extLst>
                </a:gridCol>
                <a:gridCol w="1140722">
                  <a:extLst>
                    <a:ext uri="{9D8B030D-6E8A-4147-A177-3AD203B41FA5}">
                      <a16:colId xmlns:a16="http://schemas.microsoft.com/office/drawing/2014/main" val="1603537840"/>
                    </a:ext>
                  </a:extLst>
                </a:gridCol>
                <a:gridCol w="184864">
                  <a:extLst>
                    <a:ext uri="{9D8B030D-6E8A-4147-A177-3AD203B41FA5}">
                      <a16:colId xmlns:a16="http://schemas.microsoft.com/office/drawing/2014/main" val="3210474175"/>
                    </a:ext>
                  </a:extLst>
                </a:gridCol>
                <a:gridCol w="1123693">
                  <a:extLst>
                    <a:ext uri="{9D8B030D-6E8A-4147-A177-3AD203B41FA5}">
                      <a16:colId xmlns:a16="http://schemas.microsoft.com/office/drawing/2014/main" val="2322905147"/>
                    </a:ext>
                  </a:extLst>
                </a:gridCol>
              </a:tblGrid>
              <a:tr h="145420"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Monday</a:t>
                      </a:r>
                    </a:p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Tuesday</a:t>
                      </a:r>
                    </a:p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Wednesday</a:t>
                      </a:r>
                    </a:p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Thursday</a:t>
                      </a:r>
                    </a:p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Friday</a:t>
                      </a:r>
                    </a:p>
                    <a:p>
                      <a:pPr algn="ctr" fontAlgn="ctr"/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608074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02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548" marR="3548" marT="3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548" marR="3548" marT="35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marL="4148" marR="4148" marT="4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GDP Q4/66 = 2.8%</a:t>
                      </a:r>
                    </a:p>
                  </a:txBody>
                  <a:tcPr marL="4148" marR="4148" marT="41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Motorcycle Sales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Headline Inf.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223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548" marR="3548" marT="35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548" marR="3548" marT="35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3548" marR="3548" marT="35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Pub Debt to GDP (Nov 23) </a:t>
                      </a:r>
                    </a:p>
                  </a:txBody>
                  <a:tcPr marL="3548" marR="3548" marT="35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=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-7.0%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=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309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 = </a:t>
                      </a:r>
                    </a:p>
                  </a:txBody>
                  <a:tcPr marL="3548" marR="3548" marT="35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61.88 %</a:t>
                      </a:r>
                    </a:p>
                  </a:txBody>
                  <a:tcPr marL="3548" marR="3548" marT="35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Core Inf. (Dec 23) = 0.6%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726512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Gov. Exp (Nov 23) = -21.6%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3548" marR="3548" marT="35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CMI (Oct 23) = -0.4%</a:t>
                      </a:r>
                    </a:p>
                  </a:txBody>
                  <a:tcPr marL="3548" marR="3548" marT="3548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40291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Gov. Revenue (Nov 23)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88306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=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-9.3%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508914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Budget Bal. (Nov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719506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=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-33,832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mn.THB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832952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56440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682249"/>
                  </a:ext>
                </a:extLst>
              </a:tr>
              <a:tr h="2247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CCI (Dec 23)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Liquidity Coverage Ratio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(Oct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724589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792403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200362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433230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49378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382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TISI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 dirty="0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 dirty="0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Pass.car Sales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Cement Sales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780865"/>
                  </a:ext>
                </a:extLst>
              </a:tr>
              <a:tr h="15152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Comm.car Sales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Real VAT (Dec 23)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934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Real Estate Tax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233684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801387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042678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172902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971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API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1A315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1A3155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Export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995095"/>
                  </a:ext>
                </a:extLst>
              </a:tr>
              <a:tr h="116322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 Price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Import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790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Tourism Arrival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7076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592471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090671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53748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3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48627"/>
                  </a:ext>
                </a:extLst>
              </a:tr>
              <a:tr h="579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MPI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C/A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461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Iron Sales (Dec 23)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Credit Of Depository Institutions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138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Deposit Of Depository Institutions (Dec 23)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706562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151551"/>
                  </a:ext>
                </a:extLst>
              </a:tr>
              <a:tr h="11235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64A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54647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B518242-90DE-5024-23A1-BCB4E573BE5E}"/>
              </a:ext>
            </a:extLst>
          </p:cNvPr>
          <p:cNvSpPr/>
          <p:nvPr/>
        </p:nvSpPr>
        <p:spPr>
          <a:xfrm>
            <a:off x="232351" y="1472940"/>
            <a:ext cx="6542789" cy="122449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143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เศรษฐกิจไทย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0F478-EE4E-461E-8E8A-A6E005B1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4D74FE-2211-40B3-8640-888DDF1BB662}"/>
              </a:ext>
            </a:extLst>
          </p:cNvPr>
          <p:cNvSpPr txBox="1"/>
          <p:nvPr/>
        </p:nvSpPr>
        <p:spPr>
          <a:xfrm>
            <a:off x="6559752" y="651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3477CF-D4AF-43F1-B0F1-008809F590C6}"/>
              </a:ext>
            </a:extLst>
          </p:cNvPr>
          <p:cNvCxnSpPr/>
          <p:nvPr/>
        </p:nvCxnSpPr>
        <p:spPr>
          <a:xfrm>
            <a:off x="261937" y="1212670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4A1EBDB-4B99-4450-B164-7F95467B1D70}"/>
              </a:ext>
            </a:extLst>
          </p:cNvPr>
          <p:cNvCxnSpPr/>
          <p:nvPr/>
        </p:nvCxnSpPr>
        <p:spPr>
          <a:xfrm>
            <a:off x="261937" y="1212670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CFD03C-5895-D822-D80B-FEC1BB849AFC}"/>
              </a:ext>
            </a:extLst>
          </p:cNvPr>
          <p:cNvSpPr txBox="1"/>
          <p:nvPr/>
        </p:nvSpPr>
        <p:spPr>
          <a:xfrm>
            <a:off x="342011" y="1353197"/>
            <a:ext cx="6367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defRPr/>
            </a:pPr>
            <a:r>
              <a:rPr lang="th-TH" sz="1600" dirty="0">
                <a:solidFill>
                  <a:schemeClr val="accent2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อัตราเงินเฟ้อทั่วไปในเดือน ธ.ค. 66 ลดลงที่ร้อยละ </a:t>
            </a:r>
            <a:r>
              <a:rPr lang="en-US" sz="1600" dirty="0">
                <a:solidFill>
                  <a:schemeClr val="accent2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</a:t>
            </a:r>
            <a:r>
              <a:rPr lang="th-TH" sz="1600" dirty="0">
                <a:solidFill>
                  <a:schemeClr val="accent2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0.8 ต่อปี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EF29D-8B01-E88F-8DC6-50305CC22420}"/>
              </a:ext>
            </a:extLst>
          </p:cNvPr>
          <p:cNvSpPr/>
          <p:nvPr/>
        </p:nvSpPr>
        <p:spPr>
          <a:xfrm>
            <a:off x="315611" y="1679073"/>
            <a:ext cx="6439789" cy="2202897"/>
          </a:xfrm>
          <a:prstGeom prst="rect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algn="thaiDist">
              <a:lnSpc>
                <a:spcPct val="95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เงินเฟ้อทั่วไปไทย เดือน ธ.ค. 66 ลดลง -0.8 (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YoY)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 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(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ต่ำกว่าที่ สศค. คาดการณ์ ณ เดือน พ.ย. ที่ -0.3 (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YoY)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 ลดลงติดต่อกันเป็นเดือนที่ 3 ต่ำสุดในรอบ 34 เดือน จากการลดลงของราคาสินค้าหมวดพลังงานเป็นหลัก (ตามมาตรการช่วยเหลือค่าครองชีพของภาครัฐ อาทิ ลดค่ากระแสไฟฟ้า การควบคุมราคาขายปลีกน้ำมันดีเซล น้ำมันเบนซิน และแก๊สโซ</a:t>
            </a:r>
            <a:r>
              <a:rPr lang="th-TH" sz="1300" kern="100" spc="-50" dirty="0" err="1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ฮอล์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-91 ) รวมถึงราคาเนื้อสัตว์ที่ราคาลดลงจากช่วงปีที่ผ่านมา และเมื่อเทียบกับเดือนก่อนหน้าลดลง -0.46 (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MoM) 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สำหรับราคาสินค้าและบริการอื่น ๆ ยังคงเคลื่อนไหวในทิศทางปกติ อย่างไรก็ตาม มีสินค้าที่ราคาปรับขึ้น ได้แก่ อาหารสัตว์  บุหรี่ สุรา เบียร์ น้ำดื่ม กาแฟ ชา </a:t>
            </a:r>
            <a:b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</a:b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น้ำยาปรับผ้านุ่ม กับข้าวสำเร็จรูป เป็นต้น และเมื่อหักอาหารสดและพลังงานออกแล้วอัตราเงินเฟ้อพื้นฐานยังคงขยายตัว +0.58 (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YoY) 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และทรงตัวที่ +0.06 (</a:t>
            </a:r>
            <a: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MoM) </a:t>
            </a: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เมื่อเทียบกับเดือนก่อนหน้า </a:t>
            </a:r>
          </a:p>
          <a:p>
            <a:pPr marL="114300" indent="-114300" algn="thaiDist">
              <a:lnSpc>
                <a:spcPct val="95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โดยเงินเฟ้อทั่วไปและเงินเฟ้อพื้นฐานเฉลี่ยทั้งปี 66 เมื่อเทียบกับปีก่อนหน้าขยายตัวอยู่ที่ร้อยละ 1.2 และ 1.3 ตามลำดับ </a:t>
            </a:r>
            <a:br>
              <a:rPr lang="en-US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</a:br>
            <a:r>
              <a:rPr lang="th-TH" sz="1300" kern="100" spc="-50" dirty="0">
                <a:solidFill>
                  <a:schemeClr val="tx1"/>
                </a:solidFill>
                <a:effectLst/>
                <a:latin typeface="supermarket" panose="02000000000000000000" pitchFamily="2" charset="0"/>
                <a:ea typeface="Calibri" panose="020F0502020204030204" pitchFamily="34" charset="0"/>
                <a:cs typeface="supermarket" panose="02000000000000000000" pitchFamily="2" charset="0"/>
              </a:rPr>
              <a:t>จากการสูงขึ้นของข้าวสารเจ้า อาหารบริโภคในบ้านและนอกบ้าน ที่ราคาปรับสูงขึ้นตามต้นทุนวัตถุดิบ สำหรับสินค้าที่ราคาลดลง อาทิ เนื้อสุกร น้ำมันพืช (ตามอุปทานที่เพิ่มมากขึ้น) น้ำมันเชื้อเพลิง (ตามสถานการณ์ราคาน้ำมันในตลาดโลก และมาตรการของภาครัฐ)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2CE581-65E7-CF4E-8F5A-BA8765F63657}"/>
              </a:ext>
            </a:extLst>
          </p:cNvPr>
          <p:cNvSpPr/>
          <p:nvPr/>
        </p:nvSpPr>
        <p:spPr>
          <a:xfrm>
            <a:off x="301529" y="3926511"/>
            <a:ext cx="2917919" cy="1992580"/>
          </a:xfrm>
          <a:prstGeom prst="rect">
            <a:avLst/>
          </a:prstGeom>
          <a:solidFill>
            <a:schemeClr val="accent3">
              <a:alpha val="18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8A12B3-F70C-1812-B38E-2046A5AAF5DA}"/>
              </a:ext>
            </a:extLst>
          </p:cNvPr>
          <p:cNvSpPr/>
          <p:nvPr/>
        </p:nvSpPr>
        <p:spPr>
          <a:xfrm>
            <a:off x="300537" y="3926511"/>
            <a:ext cx="2917919" cy="28799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B7CA9-E4D9-8FAD-4A41-E8512E7DBA50}"/>
              </a:ext>
            </a:extLst>
          </p:cNvPr>
          <p:cNvSpPr txBox="1"/>
          <p:nvPr/>
        </p:nvSpPr>
        <p:spPr>
          <a:xfrm>
            <a:off x="852963" y="3925778"/>
            <a:ext cx="1775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Inflation Rate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D450E4-7333-CAE7-D1F6-86EDD3DFAB45}"/>
              </a:ext>
            </a:extLst>
          </p:cNvPr>
          <p:cNvSpPr/>
          <p:nvPr/>
        </p:nvSpPr>
        <p:spPr>
          <a:xfrm>
            <a:off x="268669" y="1326461"/>
            <a:ext cx="80962" cy="3175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B0ED88-AA12-34C1-C535-44376A1D879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06293" y="4079666"/>
          <a:ext cx="3228201" cy="139342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71555">
                  <a:extLst>
                    <a:ext uri="{9D8B030D-6E8A-4147-A177-3AD203B41FA5}">
                      <a16:colId xmlns:a16="http://schemas.microsoft.com/office/drawing/2014/main" val="2416055651"/>
                    </a:ext>
                  </a:extLst>
                </a:gridCol>
                <a:gridCol w="482691">
                  <a:extLst>
                    <a:ext uri="{9D8B030D-6E8A-4147-A177-3AD203B41FA5}">
                      <a16:colId xmlns:a16="http://schemas.microsoft.com/office/drawing/2014/main" val="1803250046"/>
                    </a:ext>
                  </a:extLst>
                </a:gridCol>
                <a:gridCol w="388054">
                  <a:extLst>
                    <a:ext uri="{9D8B030D-6E8A-4147-A177-3AD203B41FA5}">
                      <a16:colId xmlns:a16="http://schemas.microsoft.com/office/drawing/2014/main" val="2507909286"/>
                    </a:ext>
                  </a:extLst>
                </a:gridCol>
                <a:gridCol w="388054">
                  <a:extLst>
                    <a:ext uri="{9D8B030D-6E8A-4147-A177-3AD203B41FA5}">
                      <a16:colId xmlns:a16="http://schemas.microsoft.com/office/drawing/2014/main" val="3258877226"/>
                    </a:ext>
                  </a:extLst>
                </a:gridCol>
                <a:gridCol w="407032">
                  <a:extLst>
                    <a:ext uri="{9D8B030D-6E8A-4147-A177-3AD203B41FA5}">
                      <a16:colId xmlns:a16="http://schemas.microsoft.com/office/drawing/2014/main" val="2687952839"/>
                    </a:ext>
                  </a:extLst>
                </a:gridCol>
                <a:gridCol w="407032">
                  <a:extLst>
                    <a:ext uri="{9D8B030D-6E8A-4147-A177-3AD203B41FA5}">
                      <a16:colId xmlns:a16="http://schemas.microsoft.com/office/drawing/2014/main" val="3827925959"/>
                    </a:ext>
                  </a:extLst>
                </a:gridCol>
                <a:gridCol w="383783">
                  <a:extLst>
                    <a:ext uri="{9D8B030D-6E8A-4147-A177-3AD203B41FA5}">
                      <a16:colId xmlns:a16="http://schemas.microsoft.com/office/drawing/2014/main" val="782443589"/>
                    </a:ext>
                  </a:extLst>
                </a:gridCol>
              </a:tblGrid>
              <a:tr h="242378">
                <a:tc rowSpan="2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Indicators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(%yoy)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057032"/>
                  </a:ext>
                </a:extLst>
              </a:tr>
              <a:tr h="3185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th-TH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ทั้งปี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Q</a:t>
                      </a:r>
                      <a:r>
                        <a:rPr lang="th-TH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3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Q4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Nov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Dec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5118132"/>
                  </a:ext>
                </a:extLst>
              </a:tr>
              <a:tr h="414595">
                <a:tc>
                  <a:txBody>
                    <a:bodyPr/>
                    <a:lstStyle/>
                    <a:p>
                      <a:pPr lvl="0"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อัตราเงินเฟ้อทั่วไป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400" dirty="0"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6.1</a:t>
                      </a:r>
                      <a:endParaRPr lang="en-US" sz="1200" b="0" kern="400" dirty="0">
                        <a:effectLst/>
                        <a:latin typeface="supermarket" panose="02000000000000000000" pitchFamily="2" charset="0"/>
                        <a:ea typeface="SimSun" panose="02010600030101010101" pitchFamily="2" charset="-122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</a:t>
                      </a: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</a:t>
                      </a:r>
                      <a:r>
                        <a:rPr lang="th-TH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5</a:t>
                      </a:r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-0.4</a:t>
                      </a:r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1.</a:t>
                      </a: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708327"/>
                  </a:ext>
                </a:extLst>
              </a:tr>
              <a:tr h="408830">
                <a:tc>
                  <a:txBody>
                    <a:bodyPr/>
                    <a:lstStyle/>
                    <a:p>
                      <a:pPr lvl="0" algn="just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อัตราเงินเฟ้อพื้นฐาน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2.5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0.6</a:t>
                      </a:r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20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1.3</a:t>
                      </a:r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20334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4BB72BA-E494-96EA-54D4-691C6FDA7839}"/>
              </a:ext>
            </a:extLst>
          </p:cNvPr>
          <p:cNvSpPr txBox="1"/>
          <p:nvPr/>
        </p:nvSpPr>
        <p:spPr>
          <a:xfrm>
            <a:off x="5292401" y="9430292"/>
            <a:ext cx="14125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กระทรวงพาณิชย์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6A468-9115-0CA5-4797-DBC0B003D581}"/>
              </a:ext>
            </a:extLst>
          </p:cNvPr>
          <p:cNvSpPr txBox="1"/>
          <p:nvPr/>
        </p:nvSpPr>
        <p:spPr>
          <a:xfrm>
            <a:off x="342011" y="6056979"/>
            <a:ext cx="6508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defRPr/>
            </a:pPr>
            <a:r>
              <a:rPr lang="th-TH" sz="1600" dirty="0">
                <a:solidFill>
                  <a:schemeClr val="accent2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ดัชนีราคาวัสดุก่อสร้างในเดือน ธ.ค. 66 ลดลงร้อยละ -0.4 เทียบกับช่วงเดียวกันของปีก่อน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6EEFB1-5F6B-007B-B792-1C68AA78F89A}"/>
              </a:ext>
            </a:extLst>
          </p:cNvPr>
          <p:cNvSpPr/>
          <p:nvPr/>
        </p:nvSpPr>
        <p:spPr>
          <a:xfrm>
            <a:off x="268669" y="7757907"/>
            <a:ext cx="2863123" cy="1992579"/>
          </a:xfrm>
          <a:prstGeom prst="rect">
            <a:avLst/>
          </a:prstGeom>
          <a:solidFill>
            <a:schemeClr val="accent3">
              <a:alpha val="18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1989DF-CBD9-50E5-69CC-8708A649D784}"/>
              </a:ext>
            </a:extLst>
          </p:cNvPr>
          <p:cNvSpPr/>
          <p:nvPr/>
        </p:nvSpPr>
        <p:spPr>
          <a:xfrm>
            <a:off x="296538" y="6426675"/>
            <a:ext cx="6394956" cy="1243817"/>
          </a:xfrm>
          <a:prstGeom prst="rect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>
              <a:defRPr/>
            </a:pPr>
            <a:r>
              <a:rPr lang="th-TH" sz="135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ดัชนีราคาวัสดุก่อสร้างในเดือน ธ.ค. 66 ลดลงร้อยละ -0.4 เมื่อเทียบกับปีที่ผ่านมา โดยสาเหตุมาจากหมวดเหล็กและผลิตเหล็ก ลดลงร้อยละ -2.8 ลดลงต่อเนื่องเป็นเดือนที่ 9 จากปัญหาวิกฤตอสังหาริมทรัพย์ของจีน ทำให้มีปริมาณเหล็กส่วนเกินสูง รวมทั้งความต้องการใช้เหล็กของภาคการก่อสร้างในประเทศชะลอตัวจากอัตราดอกเบี้ยที่สูงขึ้น ขณะที่ดัชนีหมวดไม้และผลิตภัณฑ์ไม้ ซีเมนต์ ผลิตภัณฑ์คอนกรีต กระเบื้อง วัสดุฉาบผิว และอุปกรณ์ไฟฟ้าและประปา สูงขึ้นจากความต้องการใช้ในการปรับปรุงซ่อมแซมอาคารและระบบสาธารณูปโภค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E2D2B-EB4C-B40D-4A6B-7D5A19927EF3}"/>
              </a:ext>
            </a:extLst>
          </p:cNvPr>
          <p:cNvSpPr/>
          <p:nvPr/>
        </p:nvSpPr>
        <p:spPr>
          <a:xfrm>
            <a:off x="299648" y="7780386"/>
            <a:ext cx="2782161" cy="26654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D90B9-588A-7B3C-34D7-15ED860C62AD}"/>
              </a:ext>
            </a:extLst>
          </p:cNvPr>
          <p:cNvSpPr txBox="1"/>
          <p:nvPr/>
        </p:nvSpPr>
        <p:spPr>
          <a:xfrm>
            <a:off x="347575" y="7761088"/>
            <a:ext cx="2705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Construction Materials Price Index : CMI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8A7576-2934-D371-F927-58A593028B15}"/>
              </a:ext>
            </a:extLst>
          </p:cNvPr>
          <p:cNvSpPr/>
          <p:nvPr/>
        </p:nvSpPr>
        <p:spPr>
          <a:xfrm>
            <a:off x="315611" y="6053321"/>
            <a:ext cx="80962" cy="3175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12BFC42-EA9B-4931-B9FE-41DE97BFB535}"/>
              </a:ext>
            </a:extLst>
          </p:cNvPr>
          <p:cNvGraphicFramePr>
            <a:graphicFrameLocks/>
          </p:cNvGraphicFramePr>
          <p:nvPr/>
        </p:nvGraphicFramePr>
        <p:xfrm>
          <a:off x="300537" y="7962851"/>
          <a:ext cx="2801345" cy="163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79A184-DC51-A9EA-65EA-304808046C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6538" y="4243125"/>
          <a:ext cx="2917919" cy="168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C0C7BFC-1282-4F46-A17A-B41259F7CC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478683"/>
              </p:ext>
            </p:extLst>
          </p:nvPr>
        </p:nvGraphicFramePr>
        <p:xfrm>
          <a:off x="356092" y="8065684"/>
          <a:ext cx="2663333" cy="164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B70D541-0F5D-493F-8B75-93D84CC41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92792"/>
              </p:ext>
            </p:extLst>
          </p:nvPr>
        </p:nvGraphicFramePr>
        <p:xfrm>
          <a:off x="3306291" y="8021025"/>
          <a:ext cx="3251170" cy="91833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55192">
                  <a:extLst>
                    <a:ext uri="{9D8B030D-6E8A-4147-A177-3AD203B41FA5}">
                      <a16:colId xmlns:a16="http://schemas.microsoft.com/office/drawing/2014/main" val="2416055651"/>
                    </a:ext>
                  </a:extLst>
                </a:gridCol>
                <a:gridCol w="456856">
                  <a:extLst>
                    <a:ext uri="{9D8B030D-6E8A-4147-A177-3AD203B41FA5}">
                      <a16:colId xmlns:a16="http://schemas.microsoft.com/office/drawing/2014/main" val="1803250046"/>
                    </a:ext>
                  </a:extLst>
                </a:gridCol>
                <a:gridCol w="360677">
                  <a:extLst>
                    <a:ext uri="{9D8B030D-6E8A-4147-A177-3AD203B41FA5}">
                      <a16:colId xmlns:a16="http://schemas.microsoft.com/office/drawing/2014/main" val="3143000344"/>
                    </a:ext>
                  </a:extLst>
                </a:gridCol>
                <a:gridCol w="443461">
                  <a:extLst>
                    <a:ext uri="{9D8B030D-6E8A-4147-A177-3AD203B41FA5}">
                      <a16:colId xmlns:a16="http://schemas.microsoft.com/office/drawing/2014/main" val="2842675174"/>
                    </a:ext>
                  </a:extLst>
                </a:gridCol>
                <a:gridCol w="411198">
                  <a:extLst>
                    <a:ext uri="{9D8B030D-6E8A-4147-A177-3AD203B41FA5}">
                      <a16:colId xmlns:a16="http://schemas.microsoft.com/office/drawing/2014/main" val="2687952839"/>
                    </a:ext>
                  </a:extLst>
                </a:gridCol>
                <a:gridCol w="411198">
                  <a:extLst>
                    <a:ext uri="{9D8B030D-6E8A-4147-A177-3AD203B41FA5}">
                      <a16:colId xmlns:a16="http://schemas.microsoft.com/office/drawing/2014/main" val="4152934227"/>
                    </a:ext>
                  </a:extLst>
                </a:gridCol>
                <a:gridCol w="412588">
                  <a:extLst>
                    <a:ext uri="{9D8B030D-6E8A-4147-A177-3AD203B41FA5}">
                      <a16:colId xmlns:a16="http://schemas.microsoft.com/office/drawing/2014/main" val="782443589"/>
                    </a:ext>
                  </a:extLst>
                </a:gridCol>
              </a:tblGrid>
              <a:tr h="242378">
                <a:tc rowSpan="2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Indicators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(%yoy)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5057032"/>
                  </a:ext>
                </a:extLst>
              </a:tr>
              <a:tr h="261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th-TH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ทั้งปี</a:t>
                      </a: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Q3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Q4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Nov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Dec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YTD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5118132"/>
                  </a:ext>
                </a:extLst>
              </a:tr>
              <a:tr h="414595">
                <a:tc>
                  <a:txBody>
                    <a:bodyPr/>
                    <a:lstStyle/>
                    <a:p>
                      <a:pPr marL="0" marR="0" lvl="0" indent="0" algn="l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ดัชนีราคาวัสดุก่อสร้าง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400" dirty="0"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5.8</a:t>
                      </a:r>
                      <a:endParaRPr lang="en-US" sz="1050" b="0" kern="400" dirty="0">
                        <a:effectLst/>
                        <a:latin typeface="supermarket" panose="02000000000000000000" pitchFamily="2" charset="0"/>
                        <a:ea typeface="SimSun" panose="02010600030101010101" pitchFamily="2" charset="-122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0.1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70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61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เศรษฐกิจไทย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A4BE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7EE04D-C44D-41CF-99E2-726A3AE5FF83}"/>
              </a:ext>
            </a:extLst>
          </p:cNvPr>
          <p:cNvCxnSpPr/>
          <p:nvPr/>
        </p:nvCxnSpPr>
        <p:spPr>
          <a:xfrm>
            <a:off x="261937" y="1212670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0F478-EE4E-461E-8E8A-A6E005B1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DF0BD7-5084-4ED9-B6B2-C1FF46101827}"/>
              </a:ext>
            </a:extLst>
          </p:cNvPr>
          <p:cNvSpPr txBox="1"/>
          <p:nvPr/>
        </p:nvSpPr>
        <p:spPr>
          <a:xfrm>
            <a:off x="6559752" y="65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CD652-8718-9CEE-6415-E15916CCA2B0}"/>
              </a:ext>
            </a:extLst>
          </p:cNvPr>
          <p:cNvSpPr txBox="1"/>
          <p:nvPr/>
        </p:nvSpPr>
        <p:spPr>
          <a:xfrm>
            <a:off x="3346333" y="4495716"/>
            <a:ext cx="15144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1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</a:t>
            </a:r>
            <a:r>
              <a:rPr kumimoji="0" lang="th-TH" sz="11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กรมการขนส่งทางบก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4A265A-F38B-F03D-DC8F-F15B695D8990}"/>
              </a:ext>
            </a:extLst>
          </p:cNvPr>
          <p:cNvSpPr txBox="1"/>
          <p:nvPr/>
        </p:nvSpPr>
        <p:spPr>
          <a:xfrm>
            <a:off x="346826" y="1299262"/>
            <a:ext cx="6212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defRPr/>
            </a:pPr>
            <a:r>
              <a:rPr lang="th-TH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ปริมาณรถจักรยานยนต์จดทะเบียนใหม่ในเดือน ธ.ค. 66 หดตัวที่ร้อยละ </a:t>
            </a:r>
            <a:r>
              <a:rPr lang="en-US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-7.</a:t>
            </a:r>
            <a:r>
              <a:rPr lang="th-TH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0 เมื่อเทียบกับช่วงเดียวกันของ</a:t>
            </a:r>
            <a:br>
              <a:rPr lang="en-US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ปีก่อน และเมื่อเทียบกับเดือนก่อนหน้าหลังขจัดผลทางฤดูกาล หดตัวที่ร้อยละ </a:t>
            </a:r>
            <a:r>
              <a:rPr lang="en-US" sz="1400" spc="-20" dirty="0">
                <a:solidFill>
                  <a:srgbClr val="17649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-4.9</a:t>
            </a:r>
            <a:endParaRPr lang="th-TH" sz="1400" spc="-20" dirty="0">
              <a:solidFill>
                <a:srgbClr val="17649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39D766-2EB1-FEC6-ED2E-672F7D53A8B0}"/>
              </a:ext>
            </a:extLst>
          </p:cNvPr>
          <p:cNvSpPr/>
          <p:nvPr/>
        </p:nvSpPr>
        <p:spPr>
          <a:xfrm>
            <a:off x="270663" y="1230501"/>
            <a:ext cx="116530" cy="550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F024EC-ABFA-42B0-99CB-51D7413D076C}"/>
              </a:ext>
            </a:extLst>
          </p:cNvPr>
          <p:cNvSpPr/>
          <p:nvPr/>
        </p:nvSpPr>
        <p:spPr>
          <a:xfrm>
            <a:off x="261937" y="1910839"/>
            <a:ext cx="6296861" cy="895275"/>
          </a:xfrm>
          <a:prstGeom prst="rect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>
              <a:defRPr/>
            </a:pPr>
            <a:r>
              <a:rPr lang="th-TH" sz="1300" dirty="0">
                <a:solidFill>
                  <a:srgbClr val="262626"/>
                </a:solidFill>
                <a:latin typeface="supermarket" panose="020B0604020202020204" charset="0"/>
                <a:cs typeface="supermarket" panose="020B0604020202020204" charset="0"/>
              </a:rPr>
              <a:t>โดยยังคงได้รับปัจจัยกดดันจากความเข้มงวดของสถาบันการเงินในการปล่อยสินเชื่อเช่าซื้อรถ จากปัญหาหนี้เสียที่รุนแรงมากขึ้น ประกอบกับอัตราดอกเบี้ยที่ทรงตัวในระดับสูงและรายได้เกษตรกรที่ลดลงเกือบทุกหมวด </a:t>
            </a:r>
            <a:br>
              <a:rPr lang="th-TH" sz="1300" dirty="0">
                <a:solidFill>
                  <a:srgbClr val="262626"/>
                </a:solidFill>
                <a:latin typeface="supermarket" panose="020B0604020202020204" charset="0"/>
                <a:cs typeface="supermarket" panose="020B0604020202020204" charset="0"/>
              </a:rPr>
            </a:br>
            <a:r>
              <a:rPr lang="th-TH" sz="1300" dirty="0">
                <a:solidFill>
                  <a:srgbClr val="262626"/>
                </a:solidFill>
                <a:latin typeface="supermarket" panose="020B0604020202020204" charset="0"/>
                <a:cs typeface="supermarket" panose="020B0604020202020204" charset="0"/>
              </a:rPr>
              <a:t>ส่งผลให้การบริโภคของประชาชนเปลี่ยนแปลงไป แต่อย่างไรก็ดี การฟื้นตัวต่อเนื่องของการท่องเที่ยว และเงินเฟ้อที่อยู่ในระดับต่ำ ยังคงเป็นปัจจัยสนับสนุนการบริโภคของประชาชนต่อไป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7F0698A-8BCD-4AD2-B4B6-108AF998E7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28999" y="3372530"/>
          <a:ext cx="3303349" cy="112318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949406">
                  <a:extLst>
                    <a:ext uri="{9D8B030D-6E8A-4147-A177-3AD203B41FA5}">
                      <a16:colId xmlns:a16="http://schemas.microsoft.com/office/drawing/2014/main" val="2416055651"/>
                    </a:ext>
                  </a:extLst>
                </a:gridCol>
                <a:gridCol w="415002">
                  <a:extLst>
                    <a:ext uri="{9D8B030D-6E8A-4147-A177-3AD203B41FA5}">
                      <a16:colId xmlns:a16="http://schemas.microsoft.com/office/drawing/2014/main" val="1803250046"/>
                    </a:ext>
                  </a:extLst>
                </a:gridCol>
                <a:gridCol w="388328">
                  <a:extLst>
                    <a:ext uri="{9D8B030D-6E8A-4147-A177-3AD203B41FA5}">
                      <a16:colId xmlns:a16="http://schemas.microsoft.com/office/drawing/2014/main" val="222233738"/>
                    </a:ext>
                  </a:extLst>
                </a:gridCol>
                <a:gridCol w="363667">
                  <a:extLst>
                    <a:ext uri="{9D8B030D-6E8A-4147-A177-3AD203B41FA5}">
                      <a16:colId xmlns:a16="http://schemas.microsoft.com/office/drawing/2014/main" val="236367854"/>
                    </a:ext>
                  </a:extLst>
                </a:gridCol>
                <a:gridCol w="358330">
                  <a:extLst>
                    <a:ext uri="{9D8B030D-6E8A-4147-A177-3AD203B41FA5}">
                      <a16:colId xmlns:a16="http://schemas.microsoft.com/office/drawing/2014/main" val="3258877226"/>
                    </a:ext>
                  </a:extLst>
                </a:gridCol>
                <a:gridCol w="369002">
                  <a:extLst>
                    <a:ext uri="{9D8B030D-6E8A-4147-A177-3AD203B41FA5}">
                      <a16:colId xmlns:a16="http://schemas.microsoft.com/office/drawing/2014/main" val="2687952839"/>
                    </a:ext>
                  </a:extLst>
                </a:gridCol>
                <a:gridCol w="459614">
                  <a:extLst>
                    <a:ext uri="{9D8B030D-6E8A-4147-A177-3AD203B41FA5}">
                      <a16:colId xmlns:a16="http://schemas.microsoft.com/office/drawing/2014/main" val="782443589"/>
                    </a:ext>
                  </a:extLst>
                </a:gridCol>
              </a:tblGrid>
              <a:tr h="108267">
                <a:tc rowSpan="2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b="1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Indicators</a:t>
                      </a:r>
                      <a:endParaRPr lang="en-US" sz="1050" b="1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50" b="1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(%yoy)</a:t>
                      </a:r>
                      <a:endParaRPr lang="en-US" sz="1050" b="1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2022</a:t>
                      </a:r>
                      <a:endParaRPr lang="en-US" sz="1050" b="1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2023</a:t>
                      </a:r>
                      <a:endParaRPr lang="en-US" sz="1050" b="1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5057032"/>
                  </a:ext>
                </a:extLst>
              </a:tr>
              <a:tr h="234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800" b="1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Q3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Q4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Nov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Dec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YTD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5118132"/>
                  </a:ext>
                </a:extLst>
              </a:tr>
              <a:tr h="342119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ปริมาณรถจักรยานยนต์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12.0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0.3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-2.3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-3.6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SimSun" panose="02010600030101010101" pitchFamily="2" charset="-122"/>
                          <a:cs typeface="supermarket" panose="02000000000000000000" pitchFamily="2" charset="0"/>
                        </a:rPr>
                        <a:t>4.6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708327"/>
                  </a:ext>
                </a:extLst>
              </a:tr>
              <a:tr h="342119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%</a:t>
                      </a:r>
                      <a:r>
                        <a:rPr lang="en-US" sz="1050" b="0" kern="400" dirty="0" err="1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MoM_sa</a:t>
                      </a: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,</a:t>
                      </a:r>
                      <a:br>
                        <a:rPr lang="th-TH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%</a:t>
                      </a:r>
                      <a:r>
                        <a:rPr lang="en-US" sz="1050" b="0" kern="400" dirty="0" err="1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QoQ_sa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th-TH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+mn-ea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-5.2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-5.8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14313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14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ea typeface="+mn-ea"/>
                          <a:cs typeface="supermarket" panose="02000000000000000000" pitchFamily="2" charset="0"/>
                        </a:rPr>
                        <a:t>-4.9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14313" rtl="0" eaLnBrk="1" latinLnBrk="0" hangingPunct="1">
                        <a:lnSpc>
                          <a:spcPts val="1440"/>
                        </a:lnSpc>
                        <a:spcAft>
                          <a:spcPts val="1440"/>
                        </a:spcAft>
                      </a:pPr>
                      <a:r>
                        <a:rPr lang="en-US" sz="1050" b="0" kern="400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1050" b="0" kern="400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  <a:ea typeface="SimSun" panose="02010600030101010101" pitchFamily="2" charset="-122"/>
                        <a:cs typeface="supermarke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03346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B796A70-4D72-489A-9955-9FE445F88FCB}"/>
              </a:ext>
            </a:extLst>
          </p:cNvPr>
          <p:cNvSpPr txBox="1"/>
          <p:nvPr/>
        </p:nvSpPr>
        <p:spPr>
          <a:xfrm>
            <a:off x="4827243" y="9563836"/>
            <a:ext cx="2019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สำนักงานบริหารหนี้สาธารณะ</a:t>
            </a: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5F078881-0F07-434B-91C3-499EE9C2D8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0664" y="2968288"/>
          <a:ext cx="3075670" cy="244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761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เศรษฐกิจไทย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A4BE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7EE04D-C44D-41CF-99E2-726A3AE5FF83}"/>
              </a:ext>
            </a:extLst>
          </p:cNvPr>
          <p:cNvCxnSpPr/>
          <p:nvPr/>
        </p:nvCxnSpPr>
        <p:spPr>
          <a:xfrm>
            <a:off x="261937" y="1212670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0F478-EE4E-461E-8E8A-A6E005B1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DF0BD7-5084-4ED9-B6B2-C1FF46101827}"/>
              </a:ext>
            </a:extLst>
          </p:cNvPr>
          <p:cNvSpPr txBox="1"/>
          <p:nvPr/>
        </p:nvSpPr>
        <p:spPr>
          <a:xfrm>
            <a:off x="6559752" y="6516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A25922-F428-4467-8C8B-CAB26C1B7138}"/>
              </a:ext>
            </a:extLst>
          </p:cNvPr>
          <p:cNvSpPr txBox="1"/>
          <p:nvPr/>
        </p:nvSpPr>
        <p:spPr>
          <a:xfrm>
            <a:off x="259048" y="1389925"/>
            <a:ext cx="63341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หนี้สาธารณะคงค้าง ณ สิ้นเดือน </a:t>
            </a:r>
            <a:r>
              <a:rPr lang="th-TH" sz="1600" spc="-2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พ.ย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 66 มีจำนวนทั้งสิ้น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lang="th-TH" sz="1600" spc="-2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11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,131,598</a:t>
            </a:r>
            <a:r>
              <a:rPr lang="en-US" sz="1600" spc="-2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.</a:t>
            </a:r>
            <a:r>
              <a:rPr lang="th-TH" sz="1600" spc="-2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29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ล้านบาท หรือคิดเป็น</a:t>
            </a:r>
            <a:b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ร้อยละ </a:t>
            </a:r>
            <a:r>
              <a:rPr lang="th-TH" sz="1600" spc="-2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61.88 </a:t>
            </a:r>
            <a:r>
              <a:rPr lang="th-TH" sz="1600" spc="-43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ของ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GDP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และเมื่อเปรียบเทียบกับเดือนก่อนหน้า พบว่า หนี้สาธารณะคงค้าง</a:t>
            </a:r>
            <a:b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เพิ่มขึ้นสุทธิ 6,170.21 ล้านบาท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93F914-EF4B-4953-99BA-F84E92A7A252}"/>
              </a:ext>
            </a:extLst>
          </p:cNvPr>
          <p:cNvSpPr/>
          <p:nvPr/>
        </p:nvSpPr>
        <p:spPr>
          <a:xfrm>
            <a:off x="259049" y="2239058"/>
            <a:ext cx="6334124" cy="1036936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thaiDist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ทั้งนี้ สถานะหนี้สาธารณะของไทยถือว่ามีความมั่นคง สะท้อนได้จากสัดส่วนหนี้สาธารณะต่อ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GDP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ยังอยู่ในระดับต่ำกว่ากรอบวินัยในการบริหารหนี้สาธารณะที่ตั้งไว้ไม่เกินร้อยละ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7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0 ของ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GDP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และหนี้สาธารณะส่วนใหญ่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เป็นหนี้ระยะยาว โดยแบ่งตามอายุคงเหลือคิดเป็นร้อยละ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6.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65 ของยอดหนี้สาธารณะและเป็นหนี้ในประเทศ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คิดเป็นร้อยละ 98.61 ของยอดหนี้สาธารณะ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21159-3B90-4698-8D63-240924E6ED9C}"/>
              </a:ext>
            </a:extLst>
          </p:cNvPr>
          <p:cNvSpPr txBox="1"/>
          <p:nvPr/>
        </p:nvSpPr>
        <p:spPr>
          <a:xfrm>
            <a:off x="4827243" y="9563836"/>
            <a:ext cx="2019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สำนักงานบริหารหนี้สาธารณะ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7F7E-4E4A-49C8-A655-F85333DCEED2}"/>
              </a:ext>
            </a:extLst>
          </p:cNvPr>
          <p:cNvSpPr txBox="1"/>
          <p:nvPr/>
        </p:nvSpPr>
        <p:spPr>
          <a:xfrm>
            <a:off x="3418427" y="6127104"/>
            <a:ext cx="304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D3C94-2EEC-4C23-9B05-29A53EFB416F}"/>
              </a:ext>
            </a:extLst>
          </p:cNvPr>
          <p:cNvSpPr txBox="1"/>
          <p:nvPr/>
        </p:nvSpPr>
        <p:spPr>
          <a:xfrm>
            <a:off x="5767551" y="6133199"/>
            <a:ext cx="304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FY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5A81DEF-87F4-4883-8070-666E2800F7E8}"/>
              </a:ext>
            </a:extLst>
          </p:cNvPr>
          <p:cNvGraphicFramePr>
            <a:graphicFrameLocks/>
          </p:cNvGraphicFramePr>
          <p:nvPr/>
        </p:nvGraphicFramePr>
        <p:xfrm>
          <a:off x="434171" y="3247160"/>
          <a:ext cx="5989657" cy="34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2933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เศรษฐกิจไทย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A4BE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170C2-97FD-4640-A5EB-A41C961B3627}"/>
              </a:ext>
            </a:extLst>
          </p:cNvPr>
          <p:cNvSpPr txBox="1"/>
          <p:nvPr/>
        </p:nvSpPr>
        <p:spPr>
          <a:xfrm>
            <a:off x="228961" y="1261431"/>
            <a:ext cx="6545217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การเบิกจ่ายงบประมาณรวมในเดือน พ.ย.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66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เบิกจ่ายได้ทั้งสิ้น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213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,962 ล้านบาท หดตัว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ร้อยละ -21.6 ต่อปี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ทำให้ 2 เดือนแรกของปีงบประมาณ 67 เบิกจ่ายที่ร้อยละ 20.4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7EE04D-C44D-41CF-99E2-726A3AE5FF83}"/>
              </a:ext>
            </a:extLst>
          </p:cNvPr>
          <p:cNvCxnSpPr/>
          <p:nvPr/>
        </p:nvCxnSpPr>
        <p:spPr>
          <a:xfrm>
            <a:off x="523875" y="1269149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0F478-EE4E-461E-8E8A-A6E005B1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6C8180-2ED3-44EA-A22B-C741934FBB24}"/>
              </a:ext>
            </a:extLst>
          </p:cNvPr>
          <p:cNvSpPr txBox="1"/>
          <p:nvPr/>
        </p:nvSpPr>
        <p:spPr>
          <a:xfrm>
            <a:off x="6559752" y="6516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617E4E-6455-4BF0-AA2E-FFDEA9E3E2EE}"/>
              </a:ext>
            </a:extLst>
          </p:cNvPr>
          <p:cNvSpPr txBox="1"/>
          <p:nvPr/>
        </p:nvSpPr>
        <p:spPr>
          <a:xfrm>
            <a:off x="4699412" y="9578124"/>
            <a:ext cx="2157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กรมสรรพากร คำนวณโดย สศค.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5200B7-3A36-49E8-960C-73C6CB0EA8C8}"/>
              </a:ext>
            </a:extLst>
          </p:cNvPr>
          <p:cNvSpPr/>
          <p:nvPr/>
        </p:nvSpPr>
        <p:spPr>
          <a:xfrm>
            <a:off x="276585" y="1923904"/>
            <a:ext cx="2366963" cy="3250876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thaiDist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โดย (1) รายจ่ายปีปัจจุบัน เบิกจ่ายได้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193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,025 ล้านบาท หดตัวร้อยละ 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-22.6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ต่อปี คิดเป็นอัตราเบิกจ่ายสะสมที่ร้อยละ 20.2 ทั้งนี้ แบ่งออกเป็น (1.1) รายจ่ายประจำ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181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,701 ล้านบาท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หดตัวร้อยละ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-11.4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ต่อปี คิดเป็นอัตราเบิกจ่ายสะสมที่ร้อยละ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24.0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และ (1.2) รายจ่ายลงทุน 11,324 ล้านบาท หดตัวร้อยละ -74.4 ต่อปี คิดเป็นอัตราเบิกจ่ายสะสมที่ร้อยละ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6.1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(2) รายจ่ายปีก่อนเบิกจ่ายได้ 20,937 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ล้านบาท หดตัวที่ร้อยละ -10.9 ต่อปี คิดเป็นอัตราเบิกจ่ายสะสมที่ร้อยละ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22.7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ต่อปี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5C15D-69FD-4CA4-B671-EE8A8B3D5A10}"/>
              </a:ext>
            </a:extLst>
          </p:cNvPr>
          <p:cNvSpPr txBox="1"/>
          <p:nvPr/>
        </p:nvSpPr>
        <p:spPr>
          <a:xfrm>
            <a:off x="238125" y="5791831"/>
            <a:ext cx="638175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รัฐบาลจัดเก็บรายได้สุทธิ (หลังหักจัดสรรให้ อปท.) ในเดือน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พ.ย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.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66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ได้ 179,490  ล้านบาท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หดตัวร้อยละ -9.3 ต่อปี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84380-DAF3-403A-847E-C73E51337935}"/>
              </a:ext>
            </a:extLst>
          </p:cNvPr>
          <p:cNvSpPr txBox="1"/>
          <p:nvPr/>
        </p:nvSpPr>
        <p:spPr>
          <a:xfrm>
            <a:off x="274319" y="6516510"/>
            <a:ext cx="1962913" cy="1708160"/>
          </a:xfrm>
          <a:prstGeom prst="rect">
            <a:avLst/>
          </a:prstGeom>
          <a:solidFill>
            <a:schemeClr val="accent2">
              <a:alpha val="5000"/>
            </a:schemeClr>
          </a:solidFill>
        </p:spPr>
        <p:txBody>
          <a:bodyPr wrap="square">
            <a:spAutoFit/>
          </a:bodyPr>
          <a:lstStyle/>
          <a:p>
            <a:pPr lvl="0" algn="thaiDist">
              <a:lnSpc>
                <a:spcPts val="18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โดย</a:t>
            </a:r>
            <a: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  <a:t>รายได้ในเดือน ต.ค. 66 </a:t>
            </a:r>
            <a:b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  <a:t>หดตัวจาก รัฐวิสาหกิจ ที่หดตัว</a:t>
            </a:r>
            <a:b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  <a:t>ร้อยละ -78.7 ต่อปี และ </a:t>
            </a:r>
            <a:b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  <a:t>ส่วนราชการอื่น ที่หดตัวร้อยละ </a:t>
            </a:r>
            <a:b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dirty="0">
                <a:latin typeface="supermarket" panose="02000000000000000000" pitchFamily="2" charset="0"/>
                <a:cs typeface="supermarket" panose="02000000000000000000" pitchFamily="2" charset="0"/>
              </a:rPr>
              <a:t>-60.4 ต่อปี อย่างไรก็ดี กรมสรรพากร ขยายตัวร้อยละ +4.2 ต่อปี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EE9C96-0AF0-493D-B62A-F83A8772A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83246"/>
              </p:ext>
            </p:extLst>
          </p:nvPr>
        </p:nvGraphicFramePr>
        <p:xfrm>
          <a:off x="2643548" y="1852888"/>
          <a:ext cx="4145280" cy="3371104"/>
        </p:xfrm>
        <a:graphic>
          <a:graphicData uri="http://schemas.openxmlformats.org/drawingml/2006/table">
            <a:tbl>
              <a:tblPr/>
              <a:tblGrid>
                <a:gridCol w="774154">
                  <a:extLst>
                    <a:ext uri="{9D8B030D-6E8A-4147-A177-3AD203B41FA5}">
                      <a16:colId xmlns:a16="http://schemas.microsoft.com/office/drawing/2014/main" val="1815576999"/>
                    </a:ext>
                  </a:extLst>
                </a:gridCol>
                <a:gridCol w="361404">
                  <a:extLst>
                    <a:ext uri="{9D8B030D-6E8A-4147-A177-3AD203B41FA5}">
                      <a16:colId xmlns:a16="http://schemas.microsoft.com/office/drawing/2014/main" val="2228594116"/>
                    </a:ext>
                  </a:extLst>
                </a:gridCol>
                <a:gridCol w="361404">
                  <a:extLst>
                    <a:ext uri="{9D8B030D-6E8A-4147-A177-3AD203B41FA5}">
                      <a16:colId xmlns:a16="http://schemas.microsoft.com/office/drawing/2014/main" val="3188137170"/>
                    </a:ext>
                  </a:extLst>
                </a:gridCol>
                <a:gridCol w="361404">
                  <a:extLst>
                    <a:ext uri="{9D8B030D-6E8A-4147-A177-3AD203B41FA5}">
                      <a16:colId xmlns:a16="http://schemas.microsoft.com/office/drawing/2014/main" val="4197758750"/>
                    </a:ext>
                  </a:extLst>
                </a:gridCol>
                <a:gridCol w="361404">
                  <a:extLst>
                    <a:ext uri="{9D8B030D-6E8A-4147-A177-3AD203B41FA5}">
                      <a16:colId xmlns:a16="http://schemas.microsoft.com/office/drawing/2014/main" val="827063021"/>
                    </a:ext>
                  </a:extLst>
                </a:gridCol>
                <a:gridCol w="432499">
                  <a:extLst>
                    <a:ext uri="{9D8B030D-6E8A-4147-A177-3AD203B41FA5}">
                      <a16:colId xmlns:a16="http://schemas.microsoft.com/office/drawing/2014/main" val="184707768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3501981421"/>
                    </a:ext>
                  </a:extLst>
                </a:gridCol>
                <a:gridCol w="361404">
                  <a:extLst>
                    <a:ext uri="{9D8B030D-6E8A-4147-A177-3AD203B41FA5}">
                      <a16:colId xmlns:a16="http://schemas.microsoft.com/office/drawing/2014/main" val="3752568685"/>
                    </a:ext>
                  </a:extLst>
                </a:gridCol>
                <a:gridCol w="373253">
                  <a:extLst>
                    <a:ext uri="{9D8B030D-6E8A-4147-A177-3AD203B41FA5}">
                      <a16:colId xmlns:a16="http://schemas.microsoft.com/office/drawing/2014/main" val="3343299973"/>
                    </a:ext>
                  </a:extLst>
                </a:gridCol>
                <a:gridCol w="337704">
                  <a:extLst>
                    <a:ext uri="{9D8B030D-6E8A-4147-A177-3AD203B41FA5}">
                      <a16:colId xmlns:a16="http://schemas.microsoft.com/office/drawing/2014/main" val="206794266"/>
                    </a:ext>
                  </a:extLst>
                </a:gridCol>
              </a:tblGrid>
              <a:tr h="1718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71889"/>
                  </a:ext>
                </a:extLst>
              </a:tr>
              <a:tr h="17183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รายการ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Oct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Nov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FYTD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297053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รายจ่ายปีปัจจุบัน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743329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982.2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709.8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742.1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654.3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3,088.4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451.9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193.0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644.9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644.9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167996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−0.1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+17.1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+9.3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+5.3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−22.6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76606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รายจ่ายประจำ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29537"/>
                  </a:ext>
                </a:extLst>
              </a:tr>
              <a:tr h="2371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202415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858.8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600.5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625.3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525.7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2,610.2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423.0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181.7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604.7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604.7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11379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202415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+16.5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+9.5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+3.7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+0.5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−11.4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567266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รายจ่ายลงทุน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80051"/>
                  </a:ext>
                </a:extLst>
              </a:tr>
              <a:tr h="2371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202415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123.4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109.2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116.9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128.6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478.2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28.9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11.3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40.2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40.2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257481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202415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+27.3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+20.0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+7.8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+7.7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+15.0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−44.9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−74.4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−58.4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−58.4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323279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รายจ่ายปีก่อน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65939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58.9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44.5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27.9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42.6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174.0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15.4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36.3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36.3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383612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−22.0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−22.7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−12.2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−12.6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−18.6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+7.8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−3.8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286001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รายจ่ายรวม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27523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1,041.1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754.3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770.1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696.9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3,262.4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467.2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214.0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681.2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681.2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511789"/>
                  </a:ext>
                </a:extLst>
              </a:tr>
              <a:tr h="19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+13.6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+8.3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−2.1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+3.7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−4.2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−21.6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2751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DA42EA-AE28-4595-BDE4-D4B5A2AA5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6447"/>
              </p:ext>
            </p:extLst>
          </p:nvPr>
        </p:nvGraphicFramePr>
        <p:xfrm>
          <a:off x="2296021" y="6418908"/>
          <a:ext cx="4456177" cy="2225661"/>
        </p:xfrm>
        <a:graphic>
          <a:graphicData uri="http://schemas.openxmlformats.org/drawingml/2006/table">
            <a:tbl>
              <a:tblPr/>
              <a:tblGrid>
                <a:gridCol w="832216">
                  <a:extLst>
                    <a:ext uri="{9D8B030D-6E8A-4147-A177-3AD203B41FA5}">
                      <a16:colId xmlns:a16="http://schemas.microsoft.com/office/drawing/2014/main" val="3405344941"/>
                    </a:ext>
                  </a:extLst>
                </a:gridCol>
                <a:gridCol w="388509">
                  <a:extLst>
                    <a:ext uri="{9D8B030D-6E8A-4147-A177-3AD203B41FA5}">
                      <a16:colId xmlns:a16="http://schemas.microsoft.com/office/drawing/2014/main" val="3864808864"/>
                    </a:ext>
                  </a:extLst>
                </a:gridCol>
                <a:gridCol w="388509">
                  <a:extLst>
                    <a:ext uri="{9D8B030D-6E8A-4147-A177-3AD203B41FA5}">
                      <a16:colId xmlns:a16="http://schemas.microsoft.com/office/drawing/2014/main" val="2882079493"/>
                    </a:ext>
                  </a:extLst>
                </a:gridCol>
                <a:gridCol w="388509">
                  <a:extLst>
                    <a:ext uri="{9D8B030D-6E8A-4147-A177-3AD203B41FA5}">
                      <a16:colId xmlns:a16="http://schemas.microsoft.com/office/drawing/2014/main" val="1669313518"/>
                    </a:ext>
                  </a:extLst>
                </a:gridCol>
                <a:gridCol w="388509">
                  <a:extLst>
                    <a:ext uri="{9D8B030D-6E8A-4147-A177-3AD203B41FA5}">
                      <a16:colId xmlns:a16="http://schemas.microsoft.com/office/drawing/2014/main" val="898874863"/>
                    </a:ext>
                  </a:extLst>
                </a:gridCol>
                <a:gridCol w="464937">
                  <a:extLst>
                    <a:ext uri="{9D8B030D-6E8A-4147-A177-3AD203B41FA5}">
                      <a16:colId xmlns:a16="http://schemas.microsoft.com/office/drawing/2014/main" val="1125645669"/>
                    </a:ext>
                  </a:extLst>
                </a:gridCol>
                <a:gridCol w="452199">
                  <a:extLst>
                    <a:ext uri="{9D8B030D-6E8A-4147-A177-3AD203B41FA5}">
                      <a16:colId xmlns:a16="http://schemas.microsoft.com/office/drawing/2014/main" val="321944984"/>
                    </a:ext>
                  </a:extLst>
                </a:gridCol>
                <a:gridCol w="388509">
                  <a:extLst>
                    <a:ext uri="{9D8B030D-6E8A-4147-A177-3AD203B41FA5}">
                      <a16:colId xmlns:a16="http://schemas.microsoft.com/office/drawing/2014/main" val="2060552639"/>
                    </a:ext>
                  </a:extLst>
                </a:gridCol>
                <a:gridCol w="401247">
                  <a:extLst>
                    <a:ext uri="{9D8B030D-6E8A-4147-A177-3AD203B41FA5}">
                      <a16:colId xmlns:a16="http://schemas.microsoft.com/office/drawing/2014/main" val="1227236126"/>
                    </a:ext>
                  </a:extLst>
                </a:gridCol>
                <a:gridCol w="363033">
                  <a:extLst>
                    <a:ext uri="{9D8B030D-6E8A-4147-A177-3AD203B41FA5}">
                      <a16:colId xmlns:a16="http://schemas.microsoft.com/office/drawing/2014/main" val="1817810381"/>
                    </a:ext>
                  </a:extLst>
                </a:gridCol>
              </a:tblGrid>
              <a:tr h="1827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 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2023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2024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919926"/>
                  </a:ext>
                </a:extLst>
              </a:tr>
              <a:tr h="182793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รายการ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Q2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Q3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Q4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2022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Oct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Nov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FYTD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12589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รายได้รวม 3 กรมจัดเก็บ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38808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601.4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618.9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819.5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775.7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2,815.4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195.0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198.7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393.7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393.7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019349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+5.0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−0.4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+0.1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+3.5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+4.4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+3.9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+3.9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50266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รวมรายได้จัดเก็บ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633859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726.4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680.5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932.2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859.5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3,198.5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257.6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210.8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468.4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468.4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678814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+11.5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+2.7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+2.4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+4.1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−7.5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−2.7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−2.7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688516"/>
                  </a:ext>
                </a:extLst>
              </a:tr>
              <a:tr h="2066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รวมรายได้สุทธิหลังหักจัดสรร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supermarket" panose="02000000000000000000" pitchFamily="2" charset="0"/>
                      </a:endParaRP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E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77626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[billions of baht]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639.8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520.9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795.1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711.0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2,666.8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228.8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179.5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408.3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408.3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274321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[%YoY]</a:t>
                      </a:r>
                    </a:p>
                  </a:txBody>
                  <a:tcPr marL="101208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+14.5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−1.7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+3.2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+5.8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+5.3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−0.3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−9.3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−4.4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supermarket" panose="02000000000000000000" pitchFamily="2" charset="0"/>
                        </a:rPr>
                        <a:t>−4.4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16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89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629E99C-7AB1-43FF-93D4-63AF236ABB2C}"/>
              </a:ext>
            </a:extLst>
          </p:cNvPr>
          <p:cNvSpPr/>
          <p:nvPr/>
        </p:nvSpPr>
        <p:spPr>
          <a:xfrm>
            <a:off x="0" y="0"/>
            <a:ext cx="6858000" cy="50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78601C5-385E-4B80-818F-37D8C7704307}"/>
              </a:ext>
            </a:extLst>
          </p:cNvPr>
          <p:cNvSpPr txBox="1">
            <a:spLocks/>
          </p:cNvSpPr>
          <p:nvPr/>
        </p:nvSpPr>
        <p:spPr>
          <a:xfrm>
            <a:off x="214313" y="650326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เศรษฐกิจไทย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A4BE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7EE04D-C44D-41CF-99E2-726A3AE5FF83}"/>
              </a:ext>
            </a:extLst>
          </p:cNvPr>
          <p:cNvCxnSpPr/>
          <p:nvPr/>
        </p:nvCxnSpPr>
        <p:spPr>
          <a:xfrm>
            <a:off x="261937" y="1212670"/>
            <a:ext cx="6334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0F478-EE4E-461E-8E8A-A6E005B1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-5923"/>
            <a:ext cx="2265957" cy="511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C95FED-B29C-439A-99DF-CAF356D5CE69}"/>
              </a:ext>
            </a:extLst>
          </p:cNvPr>
          <p:cNvSpPr txBox="1"/>
          <p:nvPr/>
        </p:nvSpPr>
        <p:spPr>
          <a:xfrm>
            <a:off x="259048" y="1297334"/>
            <a:ext cx="633412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ฐานะการคลังของรัฐบาลตามระบบกระแสเงินสดในเดือน พ.ย.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66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พบว่าดุลเงินงบประมาณ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ขาดดุลจำนวน </a:t>
            </a:r>
            <a:r>
              <a:rPr lang="th-TH" sz="1600" dirty="0">
                <a:solidFill>
                  <a:srgbClr val="1AA4BE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33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1AA4BE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,832 ล้านบาท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DAC13D-8625-4C5A-AB1C-79C80767590B}"/>
              </a:ext>
            </a:extLst>
          </p:cNvPr>
          <p:cNvSpPr/>
          <p:nvPr/>
        </p:nvSpPr>
        <p:spPr>
          <a:xfrm>
            <a:off x="327589" y="1987291"/>
            <a:ext cx="1501211" cy="2405044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>
              <a:lnSpc>
                <a:spcPts val="18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ทั้งนี้เมื่อรวมกับดุลนอ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งบประมาณท</a:t>
            </a:r>
            <a:r>
              <a:rPr lang="th-TH" sz="1400" dirty="0" err="1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ี่เ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กิน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ดุล 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</a:b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856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ล้านบาท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พบว่า</a:t>
            </a:r>
            <a:b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ดุล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เงินสดก่อนกู้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ขาด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ดุล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,976 ล้านบาท โดยในเดือน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นี้รัฐบาลไม่มีการกู้เงินเพิ่มเติม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ส่งผลให้จำนวนเงินคงคลังปลายงวดอยู่ที่ </a:t>
            </a:r>
            <a:r>
              <a:rPr lang="th-TH" sz="1400" dirty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264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,118 ล้านบาท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DF0BD7-5084-4ED9-B6B2-C1FF46101827}"/>
              </a:ext>
            </a:extLst>
          </p:cNvPr>
          <p:cNvSpPr txBox="1"/>
          <p:nvPr/>
        </p:nvSpPr>
        <p:spPr>
          <a:xfrm>
            <a:off x="6559752" y="6516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21159-3B90-4698-8D63-240924E6ED9C}"/>
              </a:ext>
            </a:extLst>
          </p:cNvPr>
          <p:cNvSpPr txBox="1"/>
          <p:nvPr/>
        </p:nvSpPr>
        <p:spPr>
          <a:xfrm>
            <a:off x="4827243" y="9563836"/>
            <a:ext cx="2019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ที่มา 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:</a:t>
            </a:r>
            <a:r>
              <a:rPr kumimoji="0" lang="th-TH" sz="12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 สำนักงานบริหารหนี้สาธารณะ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B63851-EB5D-4EE0-AB2A-BF243A009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825229"/>
              </p:ext>
            </p:extLst>
          </p:nvPr>
        </p:nvGraphicFramePr>
        <p:xfrm>
          <a:off x="1959367" y="2017585"/>
          <a:ext cx="4685273" cy="1981390"/>
        </p:xfrm>
        <a:graphic>
          <a:graphicData uri="http://schemas.openxmlformats.org/drawingml/2006/table">
            <a:tbl>
              <a:tblPr/>
              <a:tblGrid>
                <a:gridCol w="875001">
                  <a:extLst>
                    <a:ext uri="{9D8B030D-6E8A-4147-A177-3AD203B41FA5}">
                      <a16:colId xmlns:a16="http://schemas.microsoft.com/office/drawing/2014/main" val="2771906298"/>
                    </a:ext>
                  </a:extLst>
                </a:gridCol>
                <a:gridCol w="408483">
                  <a:extLst>
                    <a:ext uri="{9D8B030D-6E8A-4147-A177-3AD203B41FA5}">
                      <a16:colId xmlns:a16="http://schemas.microsoft.com/office/drawing/2014/main" val="382369292"/>
                    </a:ext>
                  </a:extLst>
                </a:gridCol>
                <a:gridCol w="408483">
                  <a:extLst>
                    <a:ext uri="{9D8B030D-6E8A-4147-A177-3AD203B41FA5}">
                      <a16:colId xmlns:a16="http://schemas.microsoft.com/office/drawing/2014/main" val="2317680820"/>
                    </a:ext>
                  </a:extLst>
                </a:gridCol>
                <a:gridCol w="408483">
                  <a:extLst>
                    <a:ext uri="{9D8B030D-6E8A-4147-A177-3AD203B41FA5}">
                      <a16:colId xmlns:a16="http://schemas.microsoft.com/office/drawing/2014/main" val="2478500450"/>
                    </a:ext>
                  </a:extLst>
                </a:gridCol>
                <a:gridCol w="408483">
                  <a:extLst>
                    <a:ext uri="{9D8B030D-6E8A-4147-A177-3AD203B41FA5}">
                      <a16:colId xmlns:a16="http://schemas.microsoft.com/office/drawing/2014/main" val="2654259513"/>
                    </a:ext>
                  </a:extLst>
                </a:gridCol>
                <a:gridCol w="488839">
                  <a:extLst>
                    <a:ext uri="{9D8B030D-6E8A-4147-A177-3AD203B41FA5}">
                      <a16:colId xmlns:a16="http://schemas.microsoft.com/office/drawing/2014/main" val="820243006"/>
                    </a:ext>
                  </a:extLst>
                </a:gridCol>
                <a:gridCol w="475447">
                  <a:extLst>
                    <a:ext uri="{9D8B030D-6E8A-4147-A177-3AD203B41FA5}">
                      <a16:colId xmlns:a16="http://schemas.microsoft.com/office/drawing/2014/main" val="1209323722"/>
                    </a:ext>
                  </a:extLst>
                </a:gridCol>
                <a:gridCol w="408483">
                  <a:extLst>
                    <a:ext uri="{9D8B030D-6E8A-4147-A177-3AD203B41FA5}">
                      <a16:colId xmlns:a16="http://schemas.microsoft.com/office/drawing/2014/main" val="3116519011"/>
                    </a:ext>
                  </a:extLst>
                </a:gridCol>
                <a:gridCol w="421875">
                  <a:extLst>
                    <a:ext uri="{9D8B030D-6E8A-4147-A177-3AD203B41FA5}">
                      <a16:colId xmlns:a16="http://schemas.microsoft.com/office/drawing/2014/main" val="2375770743"/>
                    </a:ext>
                  </a:extLst>
                </a:gridCol>
                <a:gridCol w="381696">
                  <a:extLst>
                    <a:ext uri="{9D8B030D-6E8A-4147-A177-3AD203B41FA5}">
                      <a16:colId xmlns:a16="http://schemas.microsoft.com/office/drawing/2014/main" val="1185076499"/>
                    </a:ext>
                  </a:extLst>
                </a:gridCol>
              </a:tblGrid>
              <a:tr h="162731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ดุลการคลัง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600299"/>
                  </a:ext>
                </a:extLst>
              </a:tr>
              <a:tr h="162731">
                <a:tc>
                  <a:txBody>
                    <a:bodyPr/>
                    <a:lstStyle/>
                    <a:p>
                      <a:pPr algn="l" fontAlgn="ctr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[พันล้านบาท]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Q3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Q4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2022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Oct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Nov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Q1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FYTD</a:t>
                      </a:r>
                    </a:p>
                  </a:txBody>
                  <a:tcPr marL="8434" marR="8434" marT="84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842114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รายได้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A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639.5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518.2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799.5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706.1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2,663.3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223.2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180.1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403.3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403.3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79444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รายจ่าย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−1,041.1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−754.3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−770.1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−696.9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−3,262.4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−467.2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−214.0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−681.2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−681.2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35675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ดุลเงินงบประมาณ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−401.6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−236.1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29.4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9.9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−598.4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−244.1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−33.8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−277.9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−277.9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480607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ดุลเงินนอกงบประมาณ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−71.4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−15.8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−10.9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−13.1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−111.2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0.9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509473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ดุลเงินสดก่อนกู้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−473.0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−251.9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18.5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−709.6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−242.0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−33.0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−274.9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−274.9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01420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กู้เพื่อชดเชยการขาดดุล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221.1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73.4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140.7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189.4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624.6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96303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ดุลเงินสดหลังกู้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−251.9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−178.5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159.2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186.2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−85.0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−242.0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−33.0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−274.9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−274.9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787057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เงินคงคลังต้นงวด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624.0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372.1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193.6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352.8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624.0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539.1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297.1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539.1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539.1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34166"/>
                  </a:ext>
                </a:extLst>
              </a:tr>
              <a:tr h="183992">
                <a:tc>
                  <a:txBody>
                    <a:bodyPr/>
                    <a:lstStyle/>
                    <a:p>
                      <a:pPr algn="l" fontAlgn="b"/>
                      <a:r>
                        <a:rPr lang="th-TH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เงินคงคลังปลายงวด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372.1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193.6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352.8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539.1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539.1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297.1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264.1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264.1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</a:rPr>
                        <a:t>264.1</a:t>
                      </a:r>
                    </a:p>
                  </a:txBody>
                  <a:tcPr marL="8434" marR="8434" marT="84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4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308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803911B-2B77-585B-62CD-1FD053B703C7}"/>
              </a:ext>
            </a:extLst>
          </p:cNvPr>
          <p:cNvSpPr txBox="1">
            <a:spLocks/>
          </p:cNvSpPr>
          <p:nvPr/>
        </p:nvSpPr>
        <p:spPr>
          <a:xfrm>
            <a:off x="214313" y="570352"/>
            <a:ext cx="6713121" cy="804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เครื่องชี้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CABC3"/>
                </a:solidFill>
                <a:effectLst/>
                <a:uLnTx/>
                <a:uFillTx/>
                <a:latin typeface="supermarket" panose="02000000000000000000" pitchFamily="2" charset="0"/>
                <a:ea typeface="+mj-ea"/>
                <a:cs typeface="supermarket" panose="02000000000000000000" pitchFamily="2" charset="0"/>
              </a:rPr>
              <a:t>เศรษฐกิจต่างประเทศ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ABC3"/>
              </a:solidFill>
              <a:effectLst/>
              <a:uLnTx/>
              <a:uFillTx/>
              <a:latin typeface="supermarket" panose="02000000000000000000" pitchFamily="2" charset="0"/>
              <a:ea typeface="+mj-ea"/>
              <a:cs typeface="supermarke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22F3F-4CF6-61A2-93FB-6AB61F9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" y="60788"/>
            <a:ext cx="2265957" cy="51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D1CD1-73AE-D985-1A4D-4BEFB2BCEAEF}"/>
              </a:ext>
            </a:extLst>
          </p:cNvPr>
          <p:cNvSpPr txBox="1"/>
          <p:nvPr/>
        </p:nvSpPr>
        <p:spPr>
          <a:xfrm>
            <a:off x="30064" y="9642177"/>
            <a:ext cx="34766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ที่มา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ฐานข้อมูล 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CEIC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</a:t>
            </a:r>
            <a:r>
              <a:rPr lang="en-US" sz="900" dirty="0" err="1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Tradingeconomics</a:t>
            </a:r>
            <a:r>
              <a:rPr lang="en-US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900" dirty="0">
                <a:solidFill>
                  <a:srgbClr val="26262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รวมรวบโดย สศค.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3B4EB-4232-5403-5948-27E9FC6D8B2B}"/>
              </a:ext>
            </a:extLst>
          </p:cNvPr>
          <p:cNvSpPr/>
          <p:nvPr/>
        </p:nvSpPr>
        <p:spPr>
          <a:xfrm>
            <a:off x="584792" y="7973984"/>
            <a:ext cx="6141329" cy="13085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 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ภาคอุตสาหกรรม เดือน ธ.ค. 66 อยู่ที่ระดับ 48.9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เพิ่มขึ้นจากเดือนก่อนหน้าที่อยู่ที่ระดับ 47.3 จุด นับเป็นการระดับต่ำกว่า 50.0 จุด เป็นเดือนที่ 4 ติดต่อกัน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บ่งชี้ทิศทางการหดตัวของภาคอุตสาหกรรม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A3FAA-D186-0209-AE69-BF1959970378}"/>
              </a:ext>
            </a:extLst>
          </p:cNvPr>
          <p:cNvSpPr/>
          <p:nvPr/>
        </p:nvSpPr>
        <p:spPr>
          <a:xfrm>
            <a:off x="123577" y="7973982"/>
            <a:ext cx="381405" cy="1308521"/>
          </a:xfrm>
          <a:prstGeom prst="rect">
            <a:avLst/>
          </a:prstGeom>
          <a:solidFill>
            <a:srgbClr val="0187A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เวียดนาม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D38C5-05D5-03A3-A6BC-5E2C32EE7386}"/>
              </a:ext>
            </a:extLst>
          </p:cNvPr>
          <p:cNvSpPr/>
          <p:nvPr/>
        </p:nvSpPr>
        <p:spPr>
          <a:xfrm>
            <a:off x="584792" y="3662688"/>
            <a:ext cx="6157321" cy="2002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ภาคอุตสาหกรรม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Caixin)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เดือน ธ.ค. 66 อยู่ที่ระดับ 50.8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เพิ่มขึ้นจากเดือนก่อนหน้าที่ระดับ 50.7 จุด และสูงกว่าคาดการณ์ตลาดที่ระดับ 50.4 จุด โดยดัชนี </a:t>
            </a:r>
            <a:r>
              <a:rPr lang="en-US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ที่อยู่ระดับสูงกว่า 50.0 จุด บ่งชี้ทิศทางการขยายตัวของภาคอุตสาหกรรมของจีน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ภาคบริการ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Caixin)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เดือน ธ.ค. 66 อยู่ที่ระดับ 52.9 จุด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เพิ่มขึ้นจากเดือนก่อนหน้าที่ระดับ 51.5 จุด และสูงกว่าคาดการณ์ตลาดที่ระดับ 51.6 จุด โดยดัชนี </a:t>
            </a:r>
            <a:r>
              <a:rPr lang="en-US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ที่อยู่ระดับสูงกว่า 50.0 จุด บ่งชี้ทิศทางการขยายตัวของภาคบริการของจีน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54162-747B-3B31-55DC-3A64AE948CB9}"/>
              </a:ext>
            </a:extLst>
          </p:cNvPr>
          <p:cNvSpPr/>
          <p:nvPr/>
        </p:nvSpPr>
        <p:spPr>
          <a:xfrm>
            <a:off x="123578" y="3662689"/>
            <a:ext cx="381405" cy="2002848"/>
          </a:xfrm>
          <a:prstGeom prst="rect">
            <a:avLst/>
          </a:prstGeom>
          <a:solidFill>
            <a:srgbClr val="0187A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จีน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009D0-BB04-628B-CBEB-2CA5CAFBB7E1}"/>
              </a:ext>
            </a:extLst>
          </p:cNvPr>
          <p:cNvSpPr/>
          <p:nvPr/>
        </p:nvSpPr>
        <p:spPr>
          <a:xfrm>
            <a:off x="590652" y="5728618"/>
            <a:ext cx="6151461" cy="21822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 err="1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Jibun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Bank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PMI)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ภาคการผลิต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final)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เดือน ธ.ค. 66 อยู่ที่ 54.9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ลดลงจากระดับ 56.0 ในเดือนก่อนหน้า สะท้อนการขยายตัวของผลผลิตที่ต่ำสุดนับตั้งแต่เดือน ต.ค. 65   ขณะที่การเติบโตของคำสั่งซื้อใหม่ก็อยู่ในระดับต่ำสุดในรอบ 1-1/2 ปี 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ดัชนีผู้จัดการฝ่ายจัดซื้อ (</a:t>
            </a:r>
            <a:r>
              <a:rPr lang="en-US" sz="1600" dirty="0" err="1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Jibun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Bank PMI)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ภาคบริการ (</a:t>
            </a:r>
            <a:r>
              <a:rPr lang="en-US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final) </a:t>
            </a: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เดือน ธ.ค. 66 อยู่ที่ 52.0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บ่งชี้การเติบโตของกิจกรรมภาคบริการในอัตราเร็วสุดนับจาก ก.ย. 66 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ดัชนีความเชื่อมั่นผู้บริโภค เดือน พ.ย. 66 อยู่ที่ระดับ 36.1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ซึ่งเป็นระดับที่สูงสุดนับจาก ส.ค.66 เป็นต้นมา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C82356-09FF-A2DC-DF6D-404FCA420DE0}"/>
              </a:ext>
            </a:extLst>
          </p:cNvPr>
          <p:cNvSpPr/>
          <p:nvPr/>
        </p:nvSpPr>
        <p:spPr>
          <a:xfrm>
            <a:off x="114300" y="5728618"/>
            <a:ext cx="387615" cy="2182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ญี่ปุ่น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D11BD-D7CE-0DDA-7282-6D9048B78A39}"/>
              </a:ext>
            </a:extLst>
          </p:cNvPr>
          <p:cNvSpPr/>
          <p:nvPr/>
        </p:nvSpPr>
        <p:spPr>
          <a:xfrm>
            <a:off x="594331" y="1238009"/>
            <a:ext cx="6157913" cy="2361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อัตราการว่างงานในเดือน พ.ย. 66 ลดลงเหลือร้อยละ 3.7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จากร้อยละ 3.9 ในเดือนก่อนหน้า ซึ่งต่ำที่สุดนับตั้งแต่เดือน ก.ค. 66  ซึ่งเป็นไปตามการคาดการณ์ของตลาด</a:t>
            </a:r>
          </a:p>
          <a:p>
            <a:pPr algn="thaiDist">
              <a:spcBef>
                <a:spcPts val="700"/>
              </a:spcBef>
            </a:pPr>
            <a:r>
              <a:rPr lang="th-TH" sz="1600" dirty="0">
                <a:solidFill>
                  <a:schemeClr val="accent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จำนวนผู้ขอรับสวัสดิการว่างงานครั้งแรกรายสัปดาห์ (24 – 30 ธ.ค. 66) อยู่ที่ 2.02 แสนราย 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ลดลงจากสัปดาห์ก่อนหน้าที่ระดับ 2.18 แสนราย และต่ำกว่าที่ตลาดคาดการณ์ไว้ที่ 2.16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แสนราย ทั้งนี้ จำนวนผู้ขอรับสวัสดิการว่างงานเฉลี่ย 4 สัปดาห์ (</a:t>
            </a:r>
            <a:r>
              <a:rPr lang="en-US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four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week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moving average)</a:t>
            </a: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ซึ่งขจัดความผันผวนรายสัปดาห์แล้ว ลดลงจากสัปดาห์ก่อนหน้ามาอยู่ที่ 2.07 </a:t>
            </a:r>
            <a:b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แสนราย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E91A7-F55E-3193-6E6F-BA47B2427D77}"/>
              </a:ext>
            </a:extLst>
          </p:cNvPr>
          <p:cNvSpPr/>
          <p:nvPr/>
        </p:nvSpPr>
        <p:spPr>
          <a:xfrm>
            <a:off x="120650" y="1238005"/>
            <a:ext cx="387787" cy="2361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th-TH" dirty="0">
                <a:solidFill>
                  <a:srgbClr val="FF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สหรัฐอเมริกา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26ED2-F2FC-442F-A75D-D5F9DE0810E5}"/>
              </a:ext>
            </a:extLst>
          </p:cNvPr>
          <p:cNvSpPr txBox="1"/>
          <p:nvPr/>
        </p:nvSpPr>
        <p:spPr>
          <a:xfrm>
            <a:off x="6559752" y="6516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579679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heme 0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7649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FFFFFF"/>
      </a:hlink>
      <a:folHlink>
        <a:srgbClr val="595959"/>
      </a:folHlink>
    </a:clrScheme>
    <a:fontScheme name="Calibri">
      <a:majorFont>
        <a:latin typeface="Calibri"/>
        <a:ea typeface=""/>
        <a:cs typeface="Calibri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icrosoft">
    <a:dk1>
      <a:srgbClr val="000000"/>
    </a:dk1>
    <a:lt1>
      <a:srgbClr val="FFFFFF"/>
    </a:lt1>
    <a:dk2>
      <a:srgbClr val="505050"/>
    </a:dk2>
    <a:lt2>
      <a:srgbClr val="D2D2D2"/>
    </a:lt2>
    <a:accent1>
      <a:srgbClr val="0078D7"/>
    </a:accent1>
    <a:accent2>
      <a:srgbClr val="D83B01"/>
    </a:accent2>
    <a:accent3>
      <a:srgbClr val="FFB900"/>
    </a:accent3>
    <a:accent4>
      <a:srgbClr val="107C10"/>
    </a:accent4>
    <a:accent5>
      <a:srgbClr val="5C2D91"/>
    </a:accent5>
    <a:accent6>
      <a:srgbClr val="008272"/>
    </a:accent6>
    <a:hlink>
      <a:srgbClr val="00188F"/>
    </a:hlink>
    <a:folHlink>
      <a:srgbClr val="A80000"/>
    </a:folHlink>
  </a:clrScheme>
  <a:fontScheme name="Microsoft">
    <a:majorFont>
      <a:latin typeface="Segoe UI"/>
      <a:ea typeface=""/>
      <a:cs typeface="Leelawadee UI"/>
    </a:majorFont>
    <a:minorFont>
      <a:latin typeface="Segoe UI"/>
      <a:ea typeface=""/>
      <a:cs typeface="Leelawadee U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1d719bf2-33c5-4332-beb3-318b297de1e7" origin="userSelected"/>
</file>

<file path=customXml/itemProps1.xml><?xml version="1.0" encoding="utf-8"?>
<ds:datastoreItem xmlns:ds="http://schemas.openxmlformats.org/officeDocument/2006/customXml" ds:itemID="{70518C94-FCC1-4F53-BA4C-4EE2F15DD78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20033</TotalTime>
  <Words>7401</Words>
  <Application>Microsoft Office PowerPoint</Application>
  <PresentationFormat>A4 Paper (210x297 mm)</PresentationFormat>
  <Paragraphs>2455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TH SarabunPSK</vt:lpstr>
      <vt:lpstr>Calibri Light</vt:lpstr>
      <vt:lpstr>Cordia New</vt:lpstr>
      <vt:lpstr>Angsana New</vt:lpstr>
      <vt:lpstr>Times New Roman</vt:lpstr>
      <vt:lpstr>Cambria</vt:lpstr>
      <vt:lpstr>Arial</vt:lpstr>
      <vt:lpstr>Arial Narrow</vt:lpstr>
      <vt:lpstr>Tahoma</vt:lpstr>
      <vt:lpstr>Wingdings</vt:lpstr>
      <vt:lpstr>SimSun</vt:lpstr>
      <vt:lpstr>Calibri</vt:lpstr>
      <vt:lpstr>supermarket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PowerPointHub</dc:creator>
  <cp:lastModifiedBy>ลภัส แจ่มแจ้ง</cp:lastModifiedBy>
  <cp:revision>2335</cp:revision>
  <dcterms:created xsi:type="dcterms:W3CDTF">2020-12-22T06:42:28Z</dcterms:created>
  <dcterms:modified xsi:type="dcterms:W3CDTF">2024-01-05T11:27:25Z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30f2a6e8-d098-45e5-bba7-e77a47e5a9c1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aItF9KMU4hgxu/omM1GK9hzGfmivD1xp</vt:lpwstr>
  </property>
</Properties>
</file>