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7" r:id="rId3"/>
    <p:sldId id="358" r:id="rId4"/>
    <p:sldId id="324" r:id="rId5"/>
    <p:sldId id="328" r:id="rId6"/>
    <p:sldId id="354" r:id="rId7"/>
    <p:sldId id="359" r:id="rId8"/>
    <p:sldId id="355" r:id="rId9"/>
    <p:sldId id="304" r:id="rId10"/>
    <p:sldId id="269" r:id="rId11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76092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ลักษณะ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ลักษณะสีอ่อ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441" autoAdjust="0"/>
  </p:normalViewPr>
  <p:slideViewPr>
    <p:cSldViewPr>
      <p:cViewPr varScale="1">
        <p:scale>
          <a:sx n="87" d="100"/>
          <a:sy n="87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9"/>
            <a:ext cx="2946400" cy="49212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9"/>
            <a:ext cx="2946400" cy="49212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565A673-425B-4462-804B-76FC1009D5C9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80547"/>
            <a:ext cx="2946400" cy="49212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80547"/>
            <a:ext cx="2946400" cy="49212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78C694-5C1B-4B27-8BEF-3116009B4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07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5" y="9"/>
            <a:ext cx="2944813" cy="492125"/>
          </a:xfrm>
          <a:prstGeom prst="rect">
            <a:avLst/>
          </a:prstGeom>
        </p:spPr>
        <p:txBody>
          <a:bodyPr vert="horz" lIns="91567" tIns="45784" rIns="91567" bIns="45784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1290" y="9"/>
            <a:ext cx="2944813" cy="492125"/>
          </a:xfrm>
          <a:prstGeom prst="rect">
            <a:avLst/>
          </a:prstGeom>
        </p:spPr>
        <p:txBody>
          <a:bodyPr vert="horz" lIns="91567" tIns="45784" rIns="91567" bIns="45784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F4F21C9-231A-4963-AB42-C3DD2E0B3E11}" type="datetimeFigureOut">
              <a:rPr lang="th-TH"/>
              <a:pPr>
                <a:defRPr/>
              </a:pPr>
              <a:t>26/09/61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39775"/>
            <a:ext cx="494030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7" tIns="45784" rIns="91567" bIns="45784" rtlCol="0" anchor="ctr"/>
          <a:lstStyle/>
          <a:p>
            <a:pPr lvl="0"/>
            <a:endParaRPr lang="th-TH" noProof="0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8" y="4691063"/>
            <a:ext cx="5438775" cy="4443413"/>
          </a:xfrm>
          <a:prstGeom prst="rect">
            <a:avLst/>
          </a:prstGeom>
        </p:spPr>
        <p:txBody>
          <a:bodyPr vert="horz" lIns="91567" tIns="45784" rIns="91567" bIns="45784" rtlCol="0">
            <a:normAutofit/>
          </a:bodyPr>
          <a:lstStyle/>
          <a:p>
            <a:pPr lvl="0"/>
            <a:r>
              <a:rPr lang="th-TH" noProof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/>
              <a:t>ระดับที่สอง</a:t>
            </a:r>
          </a:p>
          <a:p>
            <a:pPr lvl="2"/>
            <a:r>
              <a:rPr lang="th-TH" noProof="0"/>
              <a:t>ระดับที่สาม</a:t>
            </a:r>
          </a:p>
          <a:p>
            <a:pPr lvl="3"/>
            <a:r>
              <a:rPr lang="th-TH" noProof="0"/>
              <a:t>ระดับที่สี่</a:t>
            </a:r>
          </a:p>
          <a:p>
            <a:pPr lvl="4"/>
            <a:r>
              <a:rPr lang="th-TH" noProof="0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5" y="9380547"/>
            <a:ext cx="2944813" cy="492125"/>
          </a:xfrm>
          <a:prstGeom prst="rect">
            <a:avLst/>
          </a:prstGeom>
        </p:spPr>
        <p:txBody>
          <a:bodyPr vert="horz" lIns="91567" tIns="45784" rIns="91567" bIns="45784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1290" y="9380547"/>
            <a:ext cx="2944813" cy="492125"/>
          </a:xfrm>
          <a:prstGeom prst="rect">
            <a:avLst/>
          </a:prstGeom>
        </p:spPr>
        <p:txBody>
          <a:bodyPr vert="horz" lIns="91567" tIns="45784" rIns="91567" bIns="45784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A21171C-582D-4762-8DB2-1AA79A32B13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48621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en-US" sz="180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37BF84-20DE-43F2-8037-28F7E5C94561}" type="slidenum">
              <a:rPr lang="en-US" altLang="en-US" smtClean="0">
                <a:latin typeface="Arial" charset="0"/>
                <a:cs typeface="Arial" charset="0"/>
              </a:rPr>
              <a:pPr/>
              <a:t>1</a:t>
            </a:fld>
            <a:endParaRPr lang="th-TH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544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en-US" sz="1800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6E1808-ABE0-4AE9-BB97-476494665D8A}" type="slidenum">
              <a:rPr lang="en-US" altLang="en-US" smtClean="0">
                <a:latin typeface="Arial" charset="0"/>
                <a:cs typeface="Arial" charset="0"/>
              </a:rPr>
              <a:pPr/>
              <a:t>10</a:t>
            </a:fld>
            <a:endParaRPr lang="en-US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731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en-US" sz="180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899FF5-A937-4679-83CC-96B99C2DE498}" type="slidenum">
              <a:rPr lang="en-US" altLang="en-US" smtClean="0">
                <a:latin typeface="Arial" charset="0"/>
                <a:cs typeface="Arial" charset="0"/>
              </a:rPr>
              <a:pPr/>
              <a:t>2</a:t>
            </a:fld>
            <a:endParaRPr lang="th-TH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656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en-US" sz="180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F33C6E-A353-4B45-8BE5-B1FCD4624DDA}" type="slidenum">
              <a:rPr lang="en-US" altLang="en-US" smtClean="0">
                <a:latin typeface="Arial" charset="0"/>
                <a:cs typeface="Arial" charset="0"/>
              </a:rPr>
              <a:pPr/>
              <a:t>3</a:t>
            </a:fld>
            <a:endParaRPr lang="en-US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796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en-US" sz="180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4D73D6-6150-4FE4-A187-E02C998E2FB5}" type="slidenum">
              <a:rPr lang="en-US" altLang="en-US" smtClean="0">
                <a:latin typeface="Arial" charset="0"/>
                <a:cs typeface="Arial" charset="0"/>
              </a:rPr>
              <a:pPr/>
              <a:t>4</a:t>
            </a:fld>
            <a:endParaRPr lang="th-TH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558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4B3C4C-3B0C-4D64-8544-F6340486FDCC}" type="slidenum">
              <a:rPr lang="th-TH" smtClean="0">
                <a:latin typeface="Arial" charset="0"/>
                <a:cs typeface="Arial" charset="0"/>
              </a:rPr>
              <a:pPr/>
              <a:t>5</a:t>
            </a:fld>
            <a:endParaRPr lang="th-TH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172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33D40EA-17B3-47FA-A310-314788247EF6}" type="slidenum">
              <a:rPr lang="th-TH" altLang="en-US" sz="1200" smtClean="0"/>
              <a:pPr/>
              <a:t>6</a:t>
            </a:fld>
            <a:endParaRPr lang="th-TH" altLang="en-US" sz="1200"/>
          </a:p>
        </p:txBody>
      </p:sp>
    </p:spTree>
    <p:extLst>
      <p:ext uri="{BB962C8B-B14F-4D97-AF65-F5344CB8AC3E}">
        <p14:creationId xmlns:p14="http://schemas.microsoft.com/office/powerpoint/2010/main" val="73781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6B7B9C2-6B64-405B-A8C0-9E846B90903E}" type="slidenum">
              <a:rPr lang="th-TH" altLang="en-US" sz="1200" smtClean="0"/>
              <a:pPr/>
              <a:t>7</a:t>
            </a:fld>
            <a:endParaRPr lang="th-TH" altLang="en-US" sz="1200"/>
          </a:p>
        </p:txBody>
      </p:sp>
    </p:spTree>
    <p:extLst>
      <p:ext uri="{BB962C8B-B14F-4D97-AF65-F5344CB8AC3E}">
        <p14:creationId xmlns:p14="http://schemas.microsoft.com/office/powerpoint/2010/main" val="3346725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21171C-582D-4762-8DB2-1AA79A32B130}" type="slidenum">
              <a:rPr lang="th-TH" smtClean="0"/>
              <a:pPr>
                <a:defRPr/>
              </a:pPr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7476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en-US" sz="180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C239B2-457B-4389-837E-6FF00D81CEDE}" type="slidenum">
              <a:rPr lang="en-US" altLang="en-US" smtClean="0">
                <a:latin typeface="Arial" charset="0"/>
                <a:cs typeface="Arial" charset="0"/>
              </a:rPr>
              <a:pPr/>
              <a:t>9</a:t>
            </a:fld>
            <a:endParaRPr lang="th-TH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518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A68F8-E6B8-446D-B650-44CFB2BB3E86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ADAFB-E6F1-44EA-A4C1-6BB3651E0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31136-5A26-4974-9618-8BA89474D52C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6DA7B-A554-4D2A-9FCF-D8EDCC70C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08EC7-479A-4AE6-A0FC-7E612AB9CB0C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3BF1D-8EEF-40BC-A0FC-8AD93E427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F2AAA-5CA2-4360-8EB6-90BCBC6EBA5D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82789-A69F-42FC-9338-03E42711B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0D793-287B-49C2-A143-18F9B741D10A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9AD2C-E581-4999-B8A5-CCECB6D33D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0975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D2BDD-9C5A-4748-9FC7-8AC3F789E983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19203-B68B-42EF-B76C-64D6F235B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456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70CFB-A123-45C6-A530-57067E516DBF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347AB-DE15-4BA8-954B-9BFB5B0176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846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35A52-78D3-4A15-87C7-B0638DA1946C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D3C70-9163-41CC-B7A4-BC089E942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D6B06-C05A-4938-8311-246AA6CB5613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68DAE-3C8E-49AE-9F5C-2C725F636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D62E8-41E2-47A2-9BF2-1D8DFF51FC20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E4594-A951-4C0E-89CB-C5E31E6B1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AE677-86F8-4A86-B9FB-5832ACADD4A9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22B3A-66B6-4F9C-A234-82C426784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2EC53-463F-4E22-AA9D-39874B097EB1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8B15B-D01C-49D8-BB84-EBC934D02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FC3E-B735-436B-A8E7-EAA4896714D0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10974-1F8F-4860-BC27-DFDD28BDB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6AF3E-9738-4319-8B87-0DABE4C47207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54997-5E80-4FA5-93A0-5D01A1E04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72E8A-E67B-4B59-83CF-AD344A904BD9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66055-5D49-4754-B0A3-10358F7A5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593654-EF82-4914-8DA8-162DDFDEDE07}" type="datetimeFigureOut">
              <a:rPr lang="en-US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6A99EA-C843-412F-93A0-A1C0867B9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>
          <a:xfrm>
            <a:off x="2268538" y="2708275"/>
            <a:ext cx="6400800" cy="1368425"/>
          </a:xfrm>
        </p:spPr>
        <p:txBody>
          <a:bodyPr/>
          <a:lstStyle/>
          <a:p>
            <a:pPr eaLnBrk="1" hangingPunct="1"/>
            <a:r>
              <a:rPr lang="th-TH" b="1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  <a:t>27 กันยายน </a:t>
            </a:r>
            <a:r>
              <a:rPr lang="th-TH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  <a:t>2561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0" y="692150"/>
            <a:ext cx="9144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2813"/>
            <a:r>
              <a:rPr lang="th-TH" sz="36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  <a:t>รายงานภาวะเศรษฐกิจการคลัง</a:t>
            </a:r>
            <a:br>
              <a:rPr lang="th-TH" sz="36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  <a:t>ประจำเดือนสิงหาคม ปี 2561</a:t>
            </a:r>
            <a:endParaRPr lang="en-US" sz="3600" b="1" dirty="0">
              <a:solidFill>
                <a:schemeClr val="bg1"/>
              </a:solidFill>
              <a:latin typeface="TH SarabunPSK" pitchFamily="34" charset="-34"/>
              <a:ea typeface="Tahoma" pitchFamily="34" charset="0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สี่เหลี่ยมผืนผ้า 6"/>
          <p:cNvSpPr>
            <a:spLocks noChangeArrowheads="1"/>
          </p:cNvSpPr>
          <p:nvPr/>
        </p:nvSpPr>
        <p:spPr bwMode="auto">
          <a:xfrm>
            <a:off x="0" y="130175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เครื่องชี้เศรษฐกิจไทยด้านเสถียรภาพ</a:t>
            </a:r>
            <a:endParaRPr lang="th-TH" altLang="en-US" sz="400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D9E2F5-428B-4A98-AEB9-B6197DF4C7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71075"/>
              </p:ext>
            </p:extLst>
          </p:nvPr>
        </p:nvGraphicFramePr>
        <p:xfrm>
          <a:off x="118002" y="1159435"/>
          <a:ext cx="8932546" cy="4707965"/>
        </p:xfrm>
        <a:graphic>
          <a:graphicData uri="http://schemas.openxmlformats.org/drawingml/2006/table">
            <a:tbl>
              <a:tblPr/>
              <a:tblGrid>
                <a:gridCol w="3683895">
                  <a:extLst>
                    <a:ext uri="{9D8B030D-6E8A-4147-A177-3AD203B41FA5}">
                      <a16:colId xmlns:a16="http://schemas.microsoft.com/office/drawing/2014/main" val="1569114327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3617053416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401249050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4008864597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2909667191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3547621418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488008964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2523268299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2280482568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1073207609"/>
                    </a:ext>
                  </a:extLst>
                </a:gridCol>
                <a:gridCol w="47016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7021">
                  <a:extLst>
                    <a:ext uri="{9D8B030D-6E8A-4147-A177-3AD203B41FA5}">
                      <a16:colId xmlns:a16="http://schemas.microsoft.com/office/drawing/2014/main" val="2169038809"/>
                    </a:ext>
                  </a:extLst>
                </a:gridCol>
              </a:tblGrid>
              <a:tr h="37771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เสถียรภาพเศรษฐกิจ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168710"/>
                  </a:ext>
                </a:extLst>
              </a:tr>
              <a:tr h="3777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Q2</a:t>
                      </a:r>
                      <a:endParaRPr lang="th-TH" sz="16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9982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ภายนอกประเทศ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h-TH" sz="1600" b="0" i="0" u="none" strike="noStrike" dirty="0"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h-TH" sz="1600" b="0" i="0" u="none" strike="noStrike" dirty="0"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h-TH" sz="1600" b="0" i="0" u="none" strike="noStrike" dirty="0"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086967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ดุลบัญชีเดินสะพัด (พันล้าน $)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49.2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15.0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7.8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13.7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12.7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17.1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6.4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1.1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-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22.5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439602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ทุนสำรองทางการ (พันล้าน $)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171.9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202.5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180.9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185.5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199.3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202.6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214.3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206.8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205.5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204.5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204.3*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543399"/>
                  </a:ext>
                </a:extLst>
              </a:tr>
              <a:tr h="39743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ฐานะซื้อเงินตราต่างประเทศล่วงหน้าสุทธิ (พันล้าน $)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36.7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26.7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31.3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31.2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36.4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35.</a:t>
                      </a: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33.0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32.5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32.3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32.3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96985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ทุนสำรองทางการ/หนี้ ตปท.ระยะสั้น (เท่า)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3.2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3.3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3.4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3.4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3.5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-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3.5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0937963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ภายในประเทศ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562745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เงินเฟ้อทั่วไป (%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y-o-y)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0.7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1.3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0.1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0.4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0.9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1.5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1.6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1.1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9007384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เงินเฟ้อพื้นฐาน (%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y-o-y)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0.7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0.6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0.7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0.5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0.5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0.6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0.8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0.8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0.7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225798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อัตราการว่างงาน (%)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1.2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1.2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1.2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1.2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1.1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1.2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1.1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1.1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786611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หนี้สาธารณะ/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GDP (%)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1.2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1.7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41.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1.9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41.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41.2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41.0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40.9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-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th-TH" sz="16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40.9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06144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208B7FF-3473-400D-B07C-0B315AC4D3B3}"/>
              </a:ext>
            </a:extLst>
          </p:cNvPr>
          <p:cNvSpPr txBox="1"/>
          <p:nvPr/>
        </p:nvSpPr>
        <p:spPr>
          <a:xfrm>
            <a:off x="145375" y="5943600"/>
            <a:ext cx="3962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* </a:t>
            </a:r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</a:t>
            </a:r>
            <a:r>
              <a:rPr lang="en-US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14 </a:t>
            </a:r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ก.ย. </a:t>
            </a:r>
            <a:r>
              <a:rPr lang="en-US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561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9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0" y="76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0083" rIns="80165" bIns="40083"/>
          <a:lstStyle/>
          <a:p>
            <a:pPr algn="ctr"/>
            <a:r>
              <a:rPr lang="th-TH" altLang="en-US" sz="36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เครื่องชี้เศรษฐกิจไทยด้านการบริโภคภาคเอกชน</a:t>
            </a:r>
            <a:endParaRPr lang="en-US" altLang="en-US" sz="3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1C7C315-FA26-4FB2-8B2A-4877AF327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32689"/>
              </p:ext>
            </p:extLst>
          </p:nvPr>
        </p:nvGraphicFramePr>
        <p:xfrm>
          <a:off x="152400" y="1066800"/>
          <a:ext cx="8915400" cy="5333365"/>
        </p:xfrm>
        <a:graphic>
          <a:graphicData uri="http://schemas.openxmlformats.org/drawingml/2006/table">
            <a:tbl>
              <a:tblPr/>
              <a:tblGrid>
                <a:gridCol w="3507696">
                  <a:extLst>
                    <a:ext uri="{9D8B030D-6E8A-4147-A177-3AD203B41FA5}">
                      <a16:colId xmlns:a16="http://schemas.microsoft.com/office/drawing/2014/main" val="1768631282"/>
                    </a:ext>
                  </a:extLst>
                </a:gridCol>
                <a:gridCol w="511538">
                  <a:extLst>
                    <a:ext uri="{9D8B030D-6E8A-4147-A177-3AD203B41FA5}">
                      <a16:colId xmlns:a16="http://schemas.microsoft.com/office/drawing/2014/main" val="4119133998"/>
                    </a:ext>
                  </a:extLst>
                </a:gridCol>
                <a:gridCol w="511538">
                  <a:extLst>
                    <a:ext uri="{9D8B030D-6E8A-4147-A177-3AD203B41FA5}">
                      <a16:colId xmlns:a16="http://schemas.microsoft.com/office/drawing/2014/main" val="3298595356"/>
                    </a:ext>
                  </a:extLst>
                </a:gridCol>
                <a:gridCol w="511538">
                  <a:extLst>
                    <a:ext uri="{9D8B030D-6E8A-4147-A177-3AD203B41FA5}">
                      <a16:colId xmlns:a16="http://schemas.microsoft.com/office/drawing/2014/main" val="1191422255"/>
                    </a:ext>
                  </a:extLst>
                </a:gridCol>
                <a:gridCol w="438463">
                  <a:extLst>
                    <a:ext uri="{9D8B030D-6E8A-4147-A177-3AD203B41FA5}">
                      <a16:colId xmlns:a16="http://schemas.microsoft.com/office/drawing/2014/main" val="2629991760"/>
                    </a:ext>
                  </a:extLst>
                </a:gridCol>
                <a:gridCol w="438463">
                  <a:extLst>
                    <a:ext uri="{9D8B030D-6E8A-4147-A177-3AD203B41FA5}">
                      <a16:colId xmlns:a16="http://schemas.microsoft.com/office/drawing/2014/main" val="1626827472"/>
                    </a:ext>
                  </a:extLst>
                </a:gridCol>
                <a:gridCol w="365385">
                  <a:extLst>
                    <a:ext uri="{9D8B030D-6E8A-4147-A177-3AD203B41FA5}">
                      <a16:colId xmlns:a16="http://schemas.microsoft.com/office/drawing/2014/main" val="2397969168"/>
                    </a:ext>
                  </a:extLst>
                </a:gridCol>
                <a:gridCol w="438463">
                  <a:extLst>
                    <a:ext uri="{9D8B030D-6E8A-4147-A177-3AD203B41FA5}">
                      <a16:colId xmlns:a16="http://schemas.microsoft.com/office/drawing/2014/main" val="562737093"/>
                    </a:ext>
                  </a:extLst>
                </a:gridCol>
                <a:gridCol w="438463">
                  <a:extLst>
                    <a:ext uri="{9D8B030D-6E8A-4147-A177-3AD203B41FA5}">
                      <a16:colId xmlns:a16="http://schemas.microsoft.com/office/drawing/2014/main" val="3052322585"/>
                    </a:ext>
                  </a:extLst>
                </a:gridCol>
                <a:gridCol w="4384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8463">
                  <a:extLst>
                    <a:ext uri="{9D8B030D-6E8A-4147-A177-3AD203B41FA5}">
                      <a16:colId xmlns:a16="http://schemas.microsoft.com/office/drawing/2014/main" val="4263985238"/>
                    </a:ext>
                  </a:extLst>
                </a:gridCol>
                <a:gridCol w="438463">
                  <a:extLst>
                    <a:ext uri="{9D8B030D-6E8A-4147-A177-3AD203B41FA5}">
                      <a16:colId xmlns:a16="http://schemas.microsoft.com/office/drawing/2014/main" val="715787262"/>
                    </a:ext>
                  </a:extLst>
                </a:gridCol>
                <a:gridCol w="438464">
                  <a:extLst>
                    <a:ext uri="{9D8B030D-6E8A-4147-A177-3AD203B41FA5}">
                      <a16:colId xmlns:a16="http://schemas.microsoft.com/office/drawing/2014/main" val="3147200350"/>
                    </a:ext>
                  </a:extLst>
                </a:gridCol>
              </a:tblGrid>
              <a:tr h="345440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อัตราการขยายตัว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6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764807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(สัดส่วน ต่อ 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GDP)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Q2</a:t>
                      </a:r>
                      <a:endParaRPr lang="th-TH" sz="16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2M</a:t>
                      </a:r>
                    </a:p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/Q3</a:t>
                      </a:r>
                      <a:endParaRPr lang="th-TH" sz="16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972191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Real GDP  (% </a:t>
                      </a:r>
                      <a:r>
                        <a:rPr lang="en-US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278597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sng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การบริโภคภาคเอกชน ณ ราคาคงที่ (50.8%)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235324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เครื่องชี้การบริโภคภาคเอกชน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h-TH" sz="18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h-TH" sz="18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h-TH" sz="18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0" i="0" u="none" strike="noStrike">
                          <a:solidFill>
                            <a:srgbClr val="FF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585371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ภาษีมูลค่าเพิ่ม ณ ราคาคงที่ (%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18.2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755466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0.7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1.6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241517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ปริมาณการจำหน่ายรถยนต์นั่ง (%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-6.5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38.7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23.6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24.3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21.4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27.2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19.5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22219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8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21.9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-1.2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1.4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9.9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1.4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-4.4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163163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ปริมาณรถจักรยานยนต์จดทะเบียนใหม่ (%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-5.8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-4.0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51543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8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3.9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-3.4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2.7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-4.8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-0.3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711494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รายได้เกษตรกรที่แท้จริง (คำนวณโดย สศค.)  (%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17.9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14.0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-8.5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5.3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3.6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1.4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386681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ปริมาณนำเข้าสินค้าอุปโภคบริโภค (%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7742598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%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4.2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0.9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1.3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750616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ดัชนีความเชื่อมั่นผู้บริโภค  (ระดับ)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64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64.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62.4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65.2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66.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67.5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69.7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69.1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70.2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67.7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910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48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9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0" y="188913"/>
            <a:ext cx="91440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0083" rIns="80165" bIns="40083"/>
          <a:lstStyle/>
          <a:p>
            <a:pPr algn="ctr"/>
            <a:r>
              <a:rPr lang="th-TH" altLang="en-US" sz="32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เครื่องชี้เศรษฐกิจไทยด้านการลงทุนภาคเอกชน</a:t>
            </a:r>
            <a:endParaRPr lang="en-US" altLang="en-US" sz="32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C69108-9D35-43F9-B912-FD4930320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825031"/>
              </p:ext>
            </p:extLst>
          </p:nvPr>
        </p:nvGraphicFramePr>
        <p:xfrm>
          <a:off x="152400" y="990598"/>
          <a:ext cx="8915402" cy="5339663"/>
        </p:xfrm>
        <a:graphic>
          <a:graphicData uri="http://schemas.openxmlformats.org/drawingml/2006/table">
            <a:tbl>
              <a:tblPr/>
              <a:tblGrid>
                <a:gridCol w="2802673">
                  <a:extLst>
                    <a:ext uri="{9D8B030D-6E8A-4147-A177-3AD203B41FA5}">
                      <a16:colId xmlns:a16="http://schemas.microsoft.com/office/drawing/2014/main" val="1740038043"/>
                    </a:ext>
                  </a:extLst>
                </a:gridCol>
                <a:gridCol w="459058">
                  <a:extLst>
                    <a:ext uri="{9D8B030D-6E8A-4147-A177-3AD203B41FA5}">
                      <a16:colId xmlns:a16="http://schemas.microsoft.com/office/drawing/2014/main" val="2925995873"/>
                    </a:ext>
                  </a:extLst>
                </a:gridCol>
                <a:gridCol w="434898">
                  <a:extLst>
                    <a:ext uri="{9D8B030D-6E8A-4147-A177-3AD203B41FA5}">
                      <a16:colId xmlns:a16="http://schemas.microsoft.com/office/drawing/2014/main" val="181490189"/>
                    </a:ext>
                  </a:extLst>
                </a:gridCol>
                <a:gridCol w="434898">
                  <a:extLst>
                    <a:ext uri="{9D8B030D-6E8A-4147-A177-3AD203B41FA5}">
                      <a16:colId xmlns:a16="http://schemas.microsoft.com/office/drawing/2014/main" val="3615159168"/>
                    </a:ext>
                  </a:extLst>
                </a:gridCol>
                <a:gridCol w="434898">
                  <a:extLst>
                    <a:ext uri="{9D8B030D-6E8A-4147-A177-3AD203B41FA5}">
                      <a16:colId xmlns:a16="http://schemas.microsoft.com/office/drawing/2014/main" val="1538931920"/>
                    </a:ext>
                  </a:extLst>
                </a:gridCol>
                <a:gridCol w="434898">
                  <a:extLst>
                    <a:ext uri="{9D8B030D-6E8A-4147-A177-3AD203B41FA5}">
                      <a16:colId xmlns:a16="http://schemas.microsoft.com/office/drawing/2014/main" val="1717361230"/>
                    </a:ext>
                  </a:extLst>
                </a:gridCol>
                <a:gridCol w="434898">
                  <a:extLst>
                    <a:ext uri="{9D8B030D-6E8A-4147-A177-3AD203B41FA5}">
                      <a16:colId xmlns:a16="http://schemas.microsoft.com/office/drawing/2014/main" val="131296672"/>
                    </a:ext>
                  </a:extLst>
                </a:gridCol>
                <a:gridCol w="507381">
                  <a:extLst>
                    <a:ext uri="{9D8B030D-6E8A-4147-A177-3AD203B41FA5}">
                      <a16:colId xmlns:a16="http://schemas.microsoft.com/office/drawing/2014/main" val="2796410194"/>
                    </a:ext>
                  </a:extLst>
                </a:gridCol>
                <a:gridCol w="507381">
                  <a:extLst>
                    <a:ext uri="{9D8B030D-6E8A-4147-A177-3AD203B41FA5}">
                      <a16:colId xmlns:a16="http://schemas.microsoft.com/office/drawing/2014/main" val="3315241402"/>
                    </a:ext>
                  </a:extLst>
                </a:gridCol>
                <a:gridCol w="5073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2346">
                  <a:extLst>
                    <a:ext uri="{9D8B030D-6E8A-4147-A177-3AD203B41FA5}">
                      <a16:colId xmlns:a16="http://schemas.microsoft.com/office/drawing/2014/main" val="1551589838"/>
                    </a:ext>
                  </a:extLst>
                </a:gridCol>
                <a:gridCol w="652346">
                  <a:extLst>
                    <a:ext uri="{9D8B030D-6E8A-4147-A177-3AD203B41FA5}">
                      <a16:colId xmlns:a16="http://schemas.microsoft.com/office/drawing/2014/main" val="2451420574"/>
                    </a:ext>
                  </a:extLst>
                </a:gridCol>
                <a:gridCol w="652346">
                  <a:extLst>
                    <a:ext uri="{9D8B030D-6E8A-4147-A177-3AD203B41FA5}">
                      <a16:colId xmlns:a16="http://schemas.microsoft.com/office/drawing/2014/main" val="898520153"/>
                    </a:ext>
                  </a:extLst>
                </a:gridCol>
              </a:tblGrid>
              <a:tr h="300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อัตราการขยายตัว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th-TH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908307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(สัดส่วน ต่อ </a:t>
                      </a: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GDP)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Q2</a:t>
                      </a:r>
                      <a:endParaRPr lang="th-TH" sz="16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2M/Q3</a:t>
                      </a:r>
                      <a:endParaRPr lang="th-TH" sz="16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455211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sng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การลงทุนภาคเอกชน ณ ราคาคงที่ (17.6%)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3.2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573163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การลงทุนในเครื่องจักรภาคเอกชน (14.0%)   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3.3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47773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การลงทุนในก่อสร้างภาคเอกชน (3.5%)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2.8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566299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เครื่องชี้การลงทุนภาคเอกชน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214216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ภาษีธุรกรรมอสังหาริมทรัพย์ (% 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-9.5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-8.5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12.8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14.9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15.0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19.5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15.4</a:t>
                      </a:r>
                      <a:endParaRPr lang="en-U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16.1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650082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%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th-TH" sz="1600" b="0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-3.6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3.5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7.4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-4.1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7.8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-2.7</a:t>
                      </a:r>
                      <a:endParaRPr lang="en-U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7.8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557677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ปริมาณจำหน่ายปูนซีเมนต์ (% 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7.3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198426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%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2.9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-3.4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0.6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1.1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4.3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386559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ดัชนีราคาวัสดุก่อสร้าง  (% 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4.7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251060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ปริมาณจำหน่ายรถยนต์เชิงพาณิชย์ (%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12.8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28.4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28.8</a:t>
                      </a:r>
                      <a:endParaRPr lang="en-U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28.1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22.2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631548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th-TH" sz="1600" b="0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14.0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3.4</a:t>
                      </a:r>
                      <a:endParaRPr lang="en-U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363005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ปริมาณนำเข้าสินค้าทุน (%</a:t>
                      </a:r>
                      <a:r>
                        <a:rPr lang="en-US" sz="17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-4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-0.8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247677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%</a:t>
                      </a:r>
                      <a:r>
                        <a:rPr lang="en-US" sz="17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7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7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7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0" i="0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1.5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</a:t>
                      </a:r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4.0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-3.5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0676921"/>
                  </a:ext>
                </a:extLst>
              </a:tr>
              <a:tr h="328124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ปริมาณนำเข้าสินค้าทุนหักครื่องบิน เรือ และรถไฟ (%</a:t>
                      </a:r>
                      <a:r>
                        <a:rPr lang="en-US" sz="17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5.0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n.a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66103"/>
                  </a:ext>
                </a:extLst>
              </a:tr>
              <a:tr h="30095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7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%</a:t>
                      </a:r>
                      <a:r>
                        <a:rPr lang="en-US" sz="17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7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7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7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1600" b="0" i="0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</a:t>
                      </a:r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0.7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-1.0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en-US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6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-2.9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12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74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เครื่องชี้เศรษฐกิจไทยด้านการคลัง</a:t>
            </a:r>
            <a:endParaRPr lang="en-US" altLang="en-US" sz="4000" dirty="0">
              <a:solidFill>
                <a:schemeClr val="bg1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1A8E14-E37C-4E44-9E42-701703B00A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374830"/>
              </p:ext>
            </p:extLst>
          </p:nvPr>
        </p:nvGraphicFramePr>
        <p:xfrm>
          <a:off x="516874" y="1332571"/>
          <a:ext cx="8110253" cy="4687229"/>
        </p:xfrm>
        <a:graphic>
          <a:graphicData uri="http://schemas.openxmlformats.org/drawingml/2006/table">
            <a:tbl>
              <a:tblPr/>
              <a:tblGrid>
                <a:gridCol w="2426407">
                  <a:extLst>
                    <a:ext uri="{9D8B030D-6E8A-4147-A177-3AD203B41FA5}">
                      <a16:colId xmlns:a16="http://schemas.microsoft.com/office/drawing/2014/main" val="432932522"/>
                    </a:ext>
                  </a:extLst>
                </a:gridCol>
                <a:gridCol w="618875">
                  <a:extLst>
                    <a:ext uri="{9D8B030D-6E8A-4147-A177-3AD203B41FA5}">
                      <a16:colId xmlns:a16="http://schemas.microsoft.com/office/drawing/2014/main" val="3038699195"/>
                    </a:ext>
                  </a:extLst>
                </a:gridCol>
                <a:gridCol w="800499">
                  <a:extLst>
                    <a:ext uri="{9D8B030D-6E8A-4147-A177-3AD203B41FA5}">
                      <a16:colId xmlns:a16="http://schemas.microsoft.com/office/drawing/2014/main" val="2024070529"/>
                    </a:ext>
                  </a:extLst>
                </a:gridCol>
                <a:gridCol w="420875">
                  <a:extLst>
                    <a:ext uri="{9D8B030D-6E8A-4147-A177-3AD203B41FA5}">
                      <a16:colId xmlns:a16="http://schemas.microsoft.com/office/drawing/2014/main" val="3444597020"/>
                    </a:ext>
                  </a:extLst>
                </a:gridCol>
                <a:gridCol w="420875">
                  <a:extLst>
                    <a:ext uri="{9D8B030D-6E8A-4147-A177-3AD203B41FA5}">
                      <a16:colId xmlns:a16="http://schemas.microsoft.com/office/drawing/2014/main" val="3072114536"/>
                    </a:ext>
                  </a:extLst>
                </a:gridCol>
                <a:gridCol w="420875">
                  <a:extLst>
                    <a:ext uri="{9D8B030D-6E8A-4147-A177-3AD203B41FA5}">
                      <a16:colId xmlns:a16="http://schemas.microsoft.com/office/drawing/2014/main" val="2613223"/>
                    </a:ext>
                  </a:extLst>
                </a:gridCol>
                <a:gridCol w="556744">
                  <a:extLst>
                    <a:ext uri="{9D8B030D-6E8A-4147-A177-3AD203B41FA5}">
                      <a16:colId xmlns:a16="http://schemas.microsoft.com/office/drawing/2014/main" val="220773572"/>
                    </a:ext>
                  </a:extLst>
                </a:gridCol>
                <a:gridCol w="556744">
                  <a:extLst>
                    <a:ext uri="{9D8B030D-6E8A-4147-A177-3AD203B41FA5}">
                      <a16:colId xmlns:a16="http://schemas.microsoft.com/office/drawing/2014/main" val="3449204020"/>
                    </a:ext>
                  </a:extLst>
                </a:gridCol>
                <a:gridCol w="556744">
                  <a:extLst>
                    <a:ext uri="{9D8B030D-6E8A-4147-A177-3AD203B41FA5}">
                      <a16:colId xmlns:a16="http://schemas.microsoft.com/office/drawing/2014/main" val="859402267"/>
                    </a:ext>
                  </a:extLst>
                </a:gridCol>
                <a:gridCol w="664769">
                  <a:extLst>
                    <a:ext uri="{9D8B030D-6E8A-4147-A177-3AD203B41FA5}">
                      <a16:colId xmlns:a16="http://schemas.microsoft.com/office/drawing/2014/main" val="1115308352"/>
                    </a:ext>
                  </a:extLst>
                </a:gridCol>
                <a:gridCol w="666846">
                  <a:extLst>
                    <a:ext uri="{9D8B030D-6E8A-4147-A177-3AD203B41FA5}">
                      <a16:colId xmlns:a16="http://schemas.microsoft.com/office/drawing/2014/main" val="4195803367"/>
                    </a:ext>
                  </a:extLst>
                </a:gridCol>
              </a:tblGrid>
              <a:tr h="414444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รายจ่าย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FY2560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FY2561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015838"/>
                  </a:ext>
                </a:extLst>
              </a:tr>
              <a:tr h="499956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กรอบวงเงิน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Q1/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Q2/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Q3/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มิ.ย.</a:t>
                      </a:r>
                      <a:endParaRPr lang="en-US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ก.ค.</a:t>
                      </a:r>
                      <a:endParaRPr lang="en-US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ส.ค.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FYTD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50261"/>
                  </a:ext>
                </a:extLst>
              </a:tr>
              <a:tr h="7620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งปม. 2561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FY61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FY61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FY61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01190"/>
                  </a:ext>
                </a:extLst>
              </a:tr>
              <a:tr h="654764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รายจ่ายงบประมาณปี 2561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2,923.00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3,050.00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897.8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572.8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695.6</a:t>
                      </a:r>
                      <a:endParaRPr lang="th-TH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172.4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286</a:t>
                      </a: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202.6</a:t>
                      </a:r>
                      <a:endParaRPr lang="th-TH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167.0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2,535.8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17825"/>
                  </a:ext>
                </a:extLst>
              </a:tr>
              <a:tr h="566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2941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11.3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-14.7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34.8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-19.5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110117"/>
                  </a:ext>
                </a:extLst>
              </a:tr>
              <a:tr h="566844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อัตราเบิกจ่าย (%)</a:t>
                      </a:r>
                    </a:p>
                  </a:txBody>
                  <a:tcPr marL="82941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29.4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22.8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9.8</a:t>
                      </a:r>
                      <a:endParaRPr lang="en-US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83.1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96414"/>
                  </a:ext>
                </a:extLst>
              </a:tr>
              <a:tr h="566844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รายจ่ายเหลื่อมปี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276.7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323.9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69.7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57.9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42.8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10.4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192.8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8878855"/>
                  </a:ext>
                </a:extLst>
              </a:tr>
              <a:tr h="566844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3. รายจ่ายรวม (1+2)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3,199.7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3,373.9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967.5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630.1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738.4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302.5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213.0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179.0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2,728.6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180699"/>
                  </a:ext>
                </a:extLst>
              </a:tr>
              <a:tr h="566844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13.3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-9.6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-17.0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475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09284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เครื่องชี้เศรษฐกิจไทยด้านการคลัง</a:t>
            </a:r>
            <a:endParaRPr lang="en-US" altLang="en-US" sz="4000" dirty="0">
              <a:solidFill>
                <a:schemeClr val="bg1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F4D4B5-DF4C-4571-9E2A-6EE296D21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882553"/>
              </p:ext>
            </p:extLst>
          </p:nvPr>
        </p:nvGraphicFramePr>
        <p:xfrm>
          <a:off x="685800" y="1068634"/>
          <a:ext cx="8048890" cy="5419834"/>
        </p:xfrm>
        <a:graphic>
          <a:graphicData uri="http://schemas.openxmlformats.org/drawingml/2006/table">
            <a:tbl>
              <a:tblPr/>
              <a:tblGrid>
                <a:gridCol w="2665334">
                  <a:extLst>
                    <a:ext uri="{9D8B030D-6E8A-4147-A177-3AD203B41FA5}">
                      <a16:colId xmlns:a16="http://schemas.microsoft.com/office/drawing/2014/main" val="395043777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val="3177949135"/>
                    </a:ext>
                  </a:extLst>
                </a:gridCol>
                <a:gridCol w="853611">
                  <a:extLst>
                    <a:ext uri="{9D8B030D-6E8A-4147-A177-3AD203B41FA5}">
                      <a16:colId xmlns:a16="http://schemas.microsoft.com/office/drawing/2014/main" val="1175265952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672643453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3092879767"/>
                    </a:ext>
                  </a:extLst>
                </a:gridCol>
                <a:gridCol w="410699">
                  <a:extLst>
                    <a:ext uri="{9D8B030D-6E8A-4147-A177-3AD203B41FA5}">
                      <a16:colId xmlns:a16="http://schemas.microsoft.com/office/drawing/2014/main" val="4008163747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1005585584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488419912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577028608"/>
                    </a:ext>
                  </a:extLst>
                </a:gridCol>
                <a:gridCol w="572135">
                  <a:extLst>
                    <a:ext uri="{9D8B030D-6E8A-4147-A177-3AD203B41FA5}">
                      <a16:colId xmlns:a16="http://schemas.microsoft.com/office/drawing/2014/main" val="291294731"/>
                    </a:ext>
                  </a:extLst>
                </a:gridCol>
                <a:gridCol w="697548">
                  <a:extLst>
                    <a:ext uri="{9D8B030D-6E8A-4147-A177-3AD203B41FA5}">
                      <a16:colId xmlns:a16="http://schemas.microsoft.com/office/drawing/2014/main" val="1086656789"/>
                    </a:ext>
                  </a:extLst>
                </a:gridCol>
              </a:tblGrid>
              <a:tr h="237800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รายจ่าย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 งปม.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FY2561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800" b="1" i="0" u="none" strike="noStrike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800" b="1" i="0" u="none" strike="noStrike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304049"/>
                  </a:ext>
                </a:extLst>
              </a:tr>
              <a:tr h="46975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(หน่วย: พันล้านบาท)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2560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กรอบวงเงิน 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Q1/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Q2/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Q3/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พ.ค.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มิ.ย.</a:t>
                      </a:r>
                      <a:endParaRPr lang="en-US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ก.ค.</a:t>
                      </a:r>
                      <a:endParaRPr lang="en-US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ส.ค.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FYTD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071482"/>
                  </a:ext>
                </a:extLst>
              </a:tr>
              <a:tr h="1977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งปม. 2561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FY61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FY61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FY61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881159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1.รายจ่ายงบประมาณปี 2561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2,923.0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3,050.0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897.8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572.8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695.6</a:t>
                      </a:r>
                      <a:endParaRPr lang="th-TH" sz="1800" b="1" i="0" u="none" strike="noStrike" dirty="0">
                        <a:solidFill>
                          <a:srgbClr val="FFFFFF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172.4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286.6</a:t>
                      </a:r>
                      <a:endParaRPr lang="en-US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202.6</a:t>
                      </a:r>
                      <a:endParaRPr lang="th-TH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167.0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2,535.8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25298"/>
                  </a:ext>
                </a:extLst>
              </a:tr>
              <a:tr h="2378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11.3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-14.7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34.8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-19.5</a:t>
                      </a:r>
                      <a:endParaRPr lang="th-TH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281902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อัตราเบิกจ่าย (%)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29.4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22.8</a:t>
                      </a:r>
                      <a:endParaRPr lang="th-TH" sz="18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5.7</a:t>
                      </a:r>
                      <a:endParaRPr lang="th-TH" sz="18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6.9</a:t>
                      </a:r>
                      <a:endParaRPr lang="th-TH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83.1</a:t>
                      </a:r>
                      <a:endParaRPr lang="th-TH" sz="1800" b="1" i="0" u="none" strike="noStrike" kern="1200" dirty="0">
                        <a:solidFill>
                          <a:srgbClr val="FFFFFF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900036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เป้าการเบิกจ่าย</a:t>
                      </a:r>
                    </a:p>
                  </a:txBody>
                  <a:tcPr marL="331764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30.3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22.0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endParaRPr lang="th-TH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619270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- รายจ่ายประจำ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2,305.8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2,417.5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810.6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479.2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603.7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142.7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249.7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177.1</a:t>
                      </a:r>
                      <a:endParaRPr lang="th-TH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134.0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2,204.5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036642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% yoy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3.3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3.4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0.3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11.5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-16.6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37.3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-22.0</a:t>
                      </a:r>
                      <a:endParaRPr lang="th-TH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936973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อัตราเบิกจ่าย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96.8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33.6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19.8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25.0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7.6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5.7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91.1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04307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เป้าการเบิกจ่าย</a:t>
                      </a:r>
                    </a:p>
                  </a:txBody>
                  <a:tcPr marL="331764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98.4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endParaRPr lang="th-TH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endParaRPr lang="th-TH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922529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- รายจ่ายลงทุน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380.8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632.5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87.2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93.6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91.9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29.7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36.9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25.5</a:t>
                      </a:r>
                      <a:endParaRPr lang="th-TH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33.0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331.3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050216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% yoy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4.4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8.4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-5.4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-5.2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-3.7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3.4</a:t>
                      </a:r>
                      <a:endParaRPr lang="th-TH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916625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อัตราเบิกจ่าย (%)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70.3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14.5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4.4</a:t>
                      </a:r>
                      <a:endParaRPr lang="th-TH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52.7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98105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เป้าการเบิกจ่าย</a:t>
                      </a:r>
                    </a:p>
                  </a:txBody>
                  <a:tcPr marL="331764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21.1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22.0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endParaRPr lang="th-TH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682770"/>
                  </a:ext>
                </a:extLst>
              </a:tr>
              <a:tr h="34963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2.รายจ่ายเหลื่อมปี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276.7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323.9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69.7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57.9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42.8</a:t>
                      </a:r>
                      <a:endParaRPr lang="th-TH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15.9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10.4</a:t>
                      </a:r>
                      <a:endParaRPr lang="th-TH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192.8</a:t>
                      </a:r>
                      <a:endParaRPr lang="th-TH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576271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รายจ่ายรวม (1+2)</a:t>
                      </a: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3,199.7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3,373.9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967.5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630.1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738.4</a:t>
                      </a:r>
                      <a:endParaRPr lang="th-TH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189.6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302.5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213.0</a:t>
                      </a:r>
                      <a:endParaRPr lang="th-TH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179.0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2,728.6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078119"/>
                  </a:ext>
                </a:extLst>
              </a:tr>
              <a:tr h="2418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912" marR="6912" marT="69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13.3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-9.6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-17.0</a:t>
                      </a:r>
                      <a:endParaRPr lang="th-TH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098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63838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eaLnBrk="1" hangingPunct="1"/>
            <a:br>
              <a:rPr lang="en-US" altLang="en-US" sz="40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</a:br>
            <a: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  <a:t>ภาวะเศรษฐกิจด้านการส่งออกสินค้า</a:t>
            </a:r>
            <a:b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</a:br>
            <a:endParaRPr lang="en-US" altLang="en-US" sz="4000" dirty="0">
              <a:solidFill>
                <a:schemeClr val="bg1"/>
              </a:solidFill>
              <a:latin typeface="TH SarabunPSK" pitchFamily="34" charset="-34"/>
              <a:ea typeface="Tahoma" pitchFamily="34" charset="0"/>
              <a:cs typeface="TH SarabunPSK" pitchFamily="34" charset="-3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417364"/>
              </p:ext>
            </p:extLst>
          </p:nvPr>
        </p:nvGraphicFramePr>
        <p:xfrm>
          <a:off x="250827" y="914400"/>
          <a:ext cx="8664571" cy="54863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65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8213">
                  <a:extLst>
                    <a:ext uri="{9D8B030D-6E8A-4147-A177-3AD203B41FA5}">
                      <a16:colId xmlns:a16="http://schemas.microsoft.com/office/drawing/2014/main" val="3706808974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216974253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985216529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302870897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2792042851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4057964156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134893406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332706177"/>
                    </a:ext>
                  </a:extLst>
                </a:gridCol>
                <a:gridCol w="5182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32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4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อัตราการขยายตัว : %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4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560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560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rowallia New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561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4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(สัดส่วน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ต่อ 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GDP)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Q1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Q2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Q4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Q1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Q2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2M/Q3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ก.ค.</a:t>
                      </a: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ส.ค.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YTD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45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u="sng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ปริมาณส่งออกสินค้า ณ ราคาคงที่</a:t>
                      </a:r>
                      <a:r>
                        <a:rPr lang="en-US" sz="1400" u="sng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</a:t>
                      </a:r>
                    </a:p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th-TH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8.5%)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0.</a:t>
                      </a:r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5.6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</a:t>
                      </a:r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4.9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8.2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6.6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4.7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7.4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6.0</a:t>
                      </a:r>
                      <a:endParaRPr lang="th-TH" sz="1600" b="1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มูลค่า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(</a:t>
                      </a:r>
                      <a:r>
                        <a:rPr lang="th-TH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กรมศุล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ฯ)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4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ราคา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(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ก.พาณิชย์)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4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(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สศค.)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4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22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สินค้าสำคัญ (สัดส่วนต่อมูลค่าปี 25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  <a:r>
                        <a:rPr lang="th-TH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&gt;&gt; 25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  <a:r>
                        <a:rPr lang="th-TH" sz="14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 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เครื่องอิเล็กทรอนิกส์(15.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%&gt;&gt;1</a:t>
                      </a:r>
                      <a:r>
                        <a:rPr lang="th-TH" sz="1400" u="none" strike="noStrike" kern="1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en-US" sz="1400" u="none" strike="noStrike" kern="1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.5</a:t>
                      </a:r>
                      <a:r>
                        <a:rPr lang="th-TH" sz="1400" u="none" strike="noStrike" kern="1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7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970919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931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41210718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ยานพาหนะ (1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5.1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&gt;&gt;1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4.5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7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44297021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931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77679184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เครื่องใช้ไฟฟ้า (10.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9.9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7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6189070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931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7833377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เกษตรกรรม (9.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&gt;&gt;9.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7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-3.4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8534128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931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-9.6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-7.6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-6.3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7959971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อุตสาหกรรมเกษตร (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8.0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&gt;&gt;7.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7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-5.5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931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-8.2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-11.5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-7.7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-5.1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-8.4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แร่และเชื้อเพลิง (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3.1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3.7</a:t>
                      </a:r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5617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-24.8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29.3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42.7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30.9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23.9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38.3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29.7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42.3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45.5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39.4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36.1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2076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ปริมาณ $ </a:t>
                      </a:r>
                      <a:r>
                        <a:rPr lang="en-US" sz="14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4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931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-20.3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17025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762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  <a:t>การส่งออกสินค้ารายตลาด</a:t>
            </a:r>
            <a:endParaRPr lang="th-TH" sz="4000" dirty="0">
              <a:ea typeface="Tahoma" pitchFamily="34" charset="0"/>
              <a:cs typeface="TH SarabunPSK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650269"/>
              </p:ext>
            </p:extLst>
          </p:nvPr>
        </p:nvGraphicFramePr>
        <p:xfrm>
          <a:off x="170656" y="1052365"/>
          <a:ext cx="8802685" cy="5334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92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824554237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1236414476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578821480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3324084967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4269269899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325186927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3099159392"/>
                    </a:ext>
                  </a:extLst>
                </a:gridCol>
                <a:gridCol w="550818">
                  <a:extLst>
                    <a:ext uri="{9D8B030D-6E8A-4147-A177-3AD203B41FA5}">
                      <a16:colId xmlns:a16="http://schemas.microsoft.com/office/drawing/2014/main" val="832139366"/>
                    </a:ext>
                  </a:extLst>
                </a:gridCol>
              </a:tblGrid>
              <a:tr h="447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ประเทศคู่ค้าหลัก 16 ประเทศ 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439" marR="6439" marT="6438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500" b="1" u="none" strike="noStrike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2560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2560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600" b="1" i="0" u="none" strike="noStrike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600" b="1" i="0" u="none" strike="noStrike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600" b="1" i="0" u="none" strike="noStrike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328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(สัดส่วนการส่งออกปี </a:t>
                      </a: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  <a:r>
                        <a:rPr lang="th-TH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&gt;&gt; </a:t>
                      </a: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  <a:r>
                        <a:rPr lang="th-TH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)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439" marR="6439" marT="6438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Q2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Q3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Q4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Q1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Q2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</a:t>
                      </a:r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M/Q3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ก.ค.</a:t>
                      </a: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ส.ค.</a:t>
                      </a: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YTD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00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ส่งออกไปทั้งโลก (%</a:t>
                      </a:r>
                      <a:r>
                        <a:rPr lang="en-US" sz="1400" u="none" strike="noStrike" dirty="0" err="1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751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0.5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9.9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4.8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12.3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11.3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10.6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7.4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8.3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10.0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.จีน (11.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12.4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37.0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26.6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22.0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.สหรัฐฯ (1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1.0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1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1.2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3.ญี่ปุ่น (9.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9.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-3.6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4.สหภาพยุโรป (9.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9.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-4.3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.ทวีปออสเตรเลีย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5.6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5.3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16448993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6.ฮ่องกง (5.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5.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-3.0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3319017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.เวียดนาม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4.4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4.9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22.9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23.4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25.7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25.8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18249278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.มาเลเซีย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4.5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4.4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-5.5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-3.7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29.2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38.5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00554908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.ตะวันออกกลาง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4.2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3.8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-12.2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-19.9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-10.4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-8.1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-9.4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-6.7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6512183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10.อินโดนีเซีย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3.8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3.7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-7.7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21.4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29.2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.สิงคโปร์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3.8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3.5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-6.0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-20.2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34.2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-7.6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40.2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63.8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.ฟิลิปปินส์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3.0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2.9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22.9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37.2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44.9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30.4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23.3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5763311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.แอฟริกา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2.9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2.9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-8.5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-5.7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14.อินเดีย (2.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2.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25.7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27.4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46.3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31.6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27.0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22.7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26.6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15.เกาหลีใต้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1.9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2.0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23.2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-4.7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16.ไต้หวัน (1.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1.7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-4.5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22.7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-7.8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-9.2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-6.4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PS.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อาเซียน-9 (2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5.4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2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5.2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29.7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24.9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34.3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2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PS.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อาเซียน-5 (1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5.1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1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4.6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-8.5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31.2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26.6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35.5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41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PS.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อินโดจีน-4 (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10.3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10.6</a:t>
                      </a:r>
                      <a:r>
                        <a:rPr lang="th-TH" sz="1400" u="none" strike="noStrik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27.7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22.6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32.5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715169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eaLnBrk="1" hangingPunct="1"/>
            <a:br>
              <a:rPr lang="en-US" altLang="en-US" sz="40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</a:br>
            <a: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  <a:t>ภาวะเศรษฐกิจด้านการนำเข้าสินค้า</a:t>
            </a:r>
            <a:b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ea typeface="Tahoma" pitchFamily="34" charset="0"/>
                <a:cs typeface="TH SarabunPSK" pitchFamily="34" charset="-34"/>
              </a:rPr>
            </a:br>
            <a:endParaRPr lang="en-US" altLang="en-US" sz="4000" dirty="0">
              <a:solidFill>
                <a:schemeClr val="bg1"/>
              </a:solidFill>
              <a:latin typeface="TH SarabunPSK" pitchFamily="34" charset="-34"/>
              <a:ea typeface="Tahoma" pitchFamily="34" charset="0"/>
              <a:cs typeface="TH SarabunPSK" pitchFamily="34" charset="-3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438361"/>
              </p:ext>
            </p:extLst>
          </p:nvPr>
        </p:nvGraphicFramePr>
        <p:xfrm>
          <a:off x="76198" y="872107"/>
          <a:ext cx="8915395" cy="56425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00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468">
                  <a:extLst>
                    <a:ext uri="{9D8B030D-6E8A-4147-A177-3AD203B41FA5}">
                      <a16:colId xmlns:a16="http://schemas.microsoft.com/office/drawing/2014/main" val="199750547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738735259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7566">
                  <a:extLst>
                    <a:ext uri="{9D8B030D-6E8A-4147-A177-3AD203B41FA5}">
                      <a16:colId xmlns:a16="http://schemas.microsoft.com/office/drawing/2014/main" val="3000298954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1884289529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3463029211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3838010371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1238269660"/>
                    </a:ext>
                  </a:extLst>
                </a:gridCol>
                <a:gridCol w="567565">
                  <a:extLst>
                    <a:ext uri="{9D8B030D-6E8A-4147-A177-3AD203B41FA5}">
                      <a16:colId xmlns:a16="http://schemas.microsoft.com/office/drawing/2014/main" val="3595836593"/>
                    </a:ext>
                  </a:extLst>
                </a:gridCol>
              </a:tblGrid>
              <a:tr h="193495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อัตราการขยายตัว : % </a:t>
                      </a:r>
                      <a:r>
                        <a:rPr lang="en-US" sz="1500" b="1" u="none" strike="noStrike" dirty="0" err="1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4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2560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th-TH" sz="14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2560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th-TH" sz="1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th-TH" sz="14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2561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400" b="1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th-TH" sz="1400" b="1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(สัดส่วน  ต่อ </a:t>
                      </a: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GDP)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Q1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Q2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Q4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Q1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Q2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2M/Q3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ก.ค.</a:t>
                      </a: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ส.ค.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YTD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sng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ปริมาณนำเข้าสินค้า ณ ราคาคงที</a:t>
                      </a:r>
                    </a:p>
                    <a:p>
                      <a:pPr algn="l" rtl="0" fontAlgn="ctr"/>
                      <a:r>
                        <a:rPr lang="en-US" sz="1500" u="sng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(55.4%)</a:t>
                      </a:r>
                      <a:endParaRPr lang="th-TH" sz="1500" b="1" i="0" u="sng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-2.3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8.5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7.3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9.2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7.2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8.2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มูลค่า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(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กรมศุลฯ)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-4.2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22.8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99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ราคา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(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ก.พาณิชย์)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ปริมาณ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(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สศค.)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297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สินค้าสำคัญ (สัดส่วนต่อมูลค่าปี  </a:t>
                      </a:r>
                      <a:r>
                        <a:rPr lang="en-US" sz="15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  <a:r>
                        <a:rPr lang="th-TH" sz="15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&gt;&gt; </a:t>
                      </a:r>
                      <a:r>
                        <a:rPr lang="en-US" sz="15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  <a:r>
                        <a:rPr lang="th-TH" sz="1500" u="none" strike="noStrike" dirty="0">
                          <a:solidFill>
                            <a:schemeClr val="bg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 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951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วัตถุดิบ (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39.6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41.0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21.4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19.8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37.8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ปริมาณ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0951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วัตถุดิบหักทอง (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36.5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36.0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ปริมาณ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0951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สินค้าทุน (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29.0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2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7.3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ปริมาณ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-4.0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7991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สินค้าทุนหักเครื่องบิน เรือ รถไฟ (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26.9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&gt;&gt;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24.7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ปริมาณ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-1.7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0951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เชื้อเพลิง</a:t>
                      </a:r>
                      <a:r>
                        <a:rPr lang="th-TH" sz="1500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(1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1% &gt;&gt; 14.1%)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25.6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44.3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18.9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28.8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31.4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49.7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50.7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64.4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37.9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43.3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335189"/>
                  </a:ext>
                </a:extLst>
              </a:tr>
              <a:tr h="290951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ปริมาณ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-3.6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-0.3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-2.6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17.3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9165973"/>
                  </a:ext>
                </a:extLst>
              </a:tr>
              <a:tr h="38699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500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อุปโภคบริโภค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12.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4% &gt;&gt;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.3%)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13.8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6562898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ปริมาณ $ </a:t>
                      </a:r>
                      <a:r>
                        <a:rPr lang="en-US" sz="15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term %</a:t>
                      </a:r>
                      <a:r>
                        <a:rPr lang="en-US" sz="1500" u="none" strike="noStrike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10.0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7.4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11.6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N/A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55372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101356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eaLnBrk="1" hangingPunct="1"/>
            <a:br>
              <a:rPr lang="en-US" altLang="en-US" sz="4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เครื่องชี้เศรษฐกิจไทยด้านการผลิต</a:t>
            </a:r>
            <a:br>
              <a:rPr lang="th-TH" altLang="en-US" sz="4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</a:br>
            <a:endParaRPr lang="en-US" altLang="en-US" sz="400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941553"/>
              </p:ext>
            </p:extLst>
          </p:nvPr>
        </p:nvGraphicFramePr>
        <p:xfrm>
          <a:off x="152400" y="990600"/>
          <a:ext cx="8839203" cy="5410197"/>
        </p:xfrm>
        <a:graphic>
          <a:graphicData uri="http://schemas.openxmlformats.org/drawingml/2006/table">
            <a:tbl>
              <a:tblPr/>
              <a:tblGrid>
                <a:gridCol w="3182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2479924094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4268846465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3975384526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3257448829"/>
                    </a:ext>
                  </a:extLst>
                </a:gridCol>
                <a:gridCol w="517746">
                  <a:extLst>
                    <a:ext uri="{9D8B030D-6E8A-4147-A177-3AD203B41FA5}">
                      <a16:colId xmlns:a16="http://schemas.microsoft.com/office/drawing/2014/main" val="1533612452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1661828987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1106392568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2501790961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2464523356"/>
                    </a:ext>
                  </a:extLst>
                </a:gridCol>
                <a:gridCol w="467186">
                  <a:extLst>
                    <a:ext uri="{9D8B030D-6E8A-4147-A177-3AD203B41FA5}">
                      <a16:colId xmlns:a16="http://schemas.microsoft.com/office/drawing/2014/main" val="2599356875"/>
                    </a:ext>
                  </a:extLst>
                </a:gridCol>
              </a:tblGrid>
              <a:tr h="449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อัตราการขยายตัว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2559</a:t>
                      </a: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2560</a:t>
                      </a: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1800" b="1" kern="1200" dirty="0">
                          <a:solidFill>
                            <a:schemeClr val="bg1"/>
                          </a:solidFill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2560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th-TH" sz="1800" b="1" kern="1200" dirty="0">
                          <a:solidFill>
                            <a:schemeClr val="bg1"/>
                          </a:solidFill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2561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bg1"/>
                        </a:solidFill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bg1"/>
                        </a:solidFill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(สัดส่วน ต่อ 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GDP 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Q1</a:t>
                      </a: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Q2</a:t>
                      </a: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Q4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Q1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Q2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2M/Q3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ก.ค.</a:t>
                      </a: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ส.ค.</a:t>
                      </a: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YTD</a:t>
                      </a:r>
                      <a:endParaRPr lang="th-TH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sng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การผลิตภาคเกษตร ณ ราคาคงที่ (6.3%)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15.9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10.4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8.3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sng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การผลิตนอกภาคเกษตร ณ ราคาคงที่ (94.5%)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4.1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การผลิตภาคอุตสาหกรรม ณ ราคาคงที่ (27.7%)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05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การผลิตภาคโรงแรมและภัตตาคาร ณ ราคาคงที่ (5.8%)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15.3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12.8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9.4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1.1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เครื่องชี้การผลิต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h-TH" sz="1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912" marR="6912" marT="69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ผลผลิตเกษตรกรรม (%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7.0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8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-3.6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9718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ดัชนีความเชื่อมั่นอุตสาหกรรม (ระดับ)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86.3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87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85.5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85.2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87.3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90.7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90.3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92.3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93.2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109259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นักท่องเที่ยวต่างชาติ (%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yoy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</a:t>
                      </a:r>
                    </a:p>
                  </a:txBody>
                  <a:tcPr marL="6191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19.5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15.4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9.9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929432"/>
                  </a:ext>
                </a:extLst>
              </a:tr>
              <a:tr h="4234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qoq_SA</a:t>
                      </a:r>
                      <a:r>
                        <a:rPr lang="en-US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%</a:t>
                      </a:r>
                      <a:r>
                        <a:rPr lang="en-US" sz="18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mom_SA</a:t>
                      </a:r>
                      <a:endParaRPr lang="en-US" sz="1800" b="1" i="1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297157" marR="6191" marT="61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1" u="none" strike="noStrike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10.0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5.6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0.6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5.1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0.1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-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-9.4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1.8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36681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STYLE" val="BulletStyle"/>
  <p:tag name="SLIDEELEMTYPE" val="1"/>
  <p:tag name="DEFAULTLEFT" val="234.125"/>
  <p:tag name="DEFAULTOFFLEFT" val="-524"/>
  <p:tag name="DEFAULTONLEFT" val="234.125"/>
  <p:tag name="DEFAULTWIDTH" val="504"/>
  <p:tag name="DEFAULTHEIGHT" val="23.5"/>
  <p:tag name="PRESERVEASPECTRATIO" val="False"/>
  <p:tag name="DEFAULTTOP" val="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STYLE" val="BulletStyle"/>
  <p:tag name="SLIDEELEMTYPE" val="1"/>
  <p:tag name="DEFAULTLEFT" val="234.125"/>
  <p:tag name="DEFAULTOFFLEFT" val="-524"/>
  <p:tag name="DEFAULTONLEFT" val="234.125"/>
  <p:tag name="DEFAULTWIDTH" val="504"/>
  <p:tag name="DEFAULTHEIGHT" val="23.5"/>
  <p:tag name="PRESERVEASPECTRATIO" val="False"/>
  <p:tag name="DEFAULTTOP" val="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58721</TotalTime>
  <Words>2873</Words>
  <Application>Microsoft Office PowerPoint</Application>
  <PresentationFormat>On-screen Show (4:3)</PresentationFormat>
  <Paragraphs>1684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Cordia New</vt:lpstr>
      <vt:lpstr>Tahoma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เครื่องชี้เศรษฐกิจไทยด้านการผลิต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จริยา จิริยะสิน</cp:lastModifiedBy>
  <cp:revision>2716</cp:revision>
  <cp:lastPrinted>2018-07-26T02:17:41Z</cp:lastPrinted>
  <dcterms:created xsi:type="dcterms:W3CDTF">2013-07-12T08:46:54Z</dcterms:created>
  <dcterms:modified xsi:type="dcterms:W3CDTF">2018-09-26T11:23:43Z</dcterms:modified>
</cp:coreProperties>
</file>