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Kulachat HC Bold" charset="1" panose="00000000000000000000"/>
      <p:regular r:id="rId16"/>
    </p:embeddedFont>
    <p:embeddedFont>
      <p:font typeface="Cloud Soft Bold" charset="1" panose="02000000000000000000"/>
      <p:regular r:id="rId17"/>
    </p:embeddedFont>
    <p:embeddedFont>
      <p:font typeface="Anantason SemiCondensed Medium" charset="1" panose="00000000000000000000"/>
      <p:regular r:id="rId18"/>
    </p:embeddedFont>
    <p:embeddedFont>
      <p:font typeface="Open Sauce Medium" charset="1" panose="00000600000000000000"/>
      <p:regular r:id="rId19"/>
    </p:embeddedFont>
    <p:embeddedFont>
      <p:font typeface="Kulachat HC Semi-Bold" charset="1" panose="00000000000000000000"/>
      <p:regular r:id="rId20"/>
    </p:embeddedFont>
    <p:embeddedFont>
      <p:font typeface="Cloud Soft Semi-Bold" charset="1" panose="02000000000000000000"/>
      <p:regular r:id="rId21"/>
    </p:embeddedFont>
    <p:embeddedFont>
      <p:font typeface="Anantason SemiCondensed" charset="1" panose="00000000000000000000"/>
      <p:regular r:id="rId22"/>
    </p:embeddedFont>
    <p:embeddedFont>
      <p:font typeface="Anantason SemiCondensed Semi-Bold" charset="1" panose="00000000000000000000"/>
      <p:regular r:id="rId23"/>
    </p:embeddedFont>
    <p:embeddedFont>
      <p:font typeface="Anantason SemiCondensed Bold" charset="1" panose="00000000000000000000"/>
      <p:regular r:id="rId24"/>
    </p:embeddedFont>
    <p:embeddedFont>
      <p:font typeface="Cloud Soft" charset="1" panose="02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jpeg" Type="http://schemas.openxmlformats.org/officeDocument/2006/relationships/image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28.pn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5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4.pn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Relationship Id="rId5" Target="../media/image12.jpe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8.jpeg" Type="http://schemas.openxmlformats.org/officeDocument/2006/relationships/image"/><Relationship Id="rId4" Target="../media/image17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12" Target="../media/image20.png" Type="http://schemas.openxmlformats.org/officeDocument/2006/relationships/image"/><Relationship Id="rId2" Target="../media/image9.png" Type="http://schemas.openxmlformats.org/officeDocument/2006/relationships/image"/><Relationship Id="rId3" Target="../media/image21.jpeg" Type="http://schemas.openxmlformats.org/officeDocument/2006/relationships/image"/><Relationship Id="rId4" Target="../media/image17.png" Type="http://schemas.openxmlformats.org/officeDocument/2006/relationships/image"/><Relationship Id="rId5" Target="../media/image19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jpeg" Type="http://schemas.openxmlformats.org/officeDocument/2006/relationships/image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28.png" Type="http://schemas.openxmlformats.org/officeDocument/2006/relationships/image"/><Relationship Id="rId5" Target="../media/image29.jpeg" Type="http://schemas.openxmlformats.org/officeDocument/2006/relationships/image"/><Relationship Id="rId6" Target="../media/image30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jpeg" Type="http://schemas.openxmlformats.org/officeDocument/2006/relationships/image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28.png" Type="http://schemas.openxmlformats.org/officeDocument/2006/relationships/image"/><Relationship Id="rId5" Target="../media/image35.jpeg" Type="http://schemas.openxmlformats.org/officeDocument/2006/relationships/image"/><Relationship Id="rId6" Target="../media/image34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jpeg" Type="http://schemas.openxmlformats.org/officeDocument/2006/relationships/image"/><Relationship Id="rId11" Target="../media/image17.pn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2" Target="../media/image9.png" Type="http://schemas.openxmlformats.org/officeDocument/2006/relationships/image"/><Relationship Id="rId3" Target="../media/image38.jpe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9.png" Type="http://schemas.openxmlformats.org/officeDocument/2006/relationships/image"/><Relationship Id="rId7" Target="../media/image40.jpeg" Type="http://schemas.openxmlformats.org/officeDocument/2006/relationships/image"/><Relationship Id="rId8" Target="../media/image41.jpeg" Type="http://schemas.openxmlformats.org/officeDocument/2006/relationships/image"/><Relationship Id="rId9" Target="../media/image4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jpeg" Type="http://schemas.openxmlformats.org/officeDocument/2006/relationships/image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28.png" Type="http://schemas.openxmlformats.org/officeDocument/2006/relationships/image"/><Relationship Id="rId5" Target="../media/image46.jpeg" Type="http://schemas.openxmlformats.org/officeDocument/2006/relationships/image"/><Relationship Id="rId6" Target="../media/image47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4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1124" y="-320332"/>
            <a:ext cx="13955967" cy="10938162"/>
          </a:xfrm>
          <a:custGeom>
            <a:avLst/>
            <a:gdLst/>
            <a:ahLst/>
            <a:cxnLst/>
            <a:rect r="r" b="b" t="t" l="l"/>
            <a:pathLst>
              <a:path h="10938162" w="13955967">
                <a:moveTo>
                  <a:pt x="0" y="0"/>
                </a:moveTo>
                <a:lnTo>
                  <a:pt x="13955967" y="0"/>
                </a:lnTo>
                <a:lnTo>
                  <a:pt x="13955967" y="10938162"/>
                </a:lnTo>
                <a:lnTo>
                  <a:pt x="0" y="10938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72" t="-12341" r="-8788" b="-40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12755">
            <a:off x="4507172" y="-75249"/>
            <a:ext cx="12973228" cy="12973228"/>
          </a:xfrm>
          <a:custGeom>
            <a:avLst/>
            <a:gdLst/>
            <a:ahLst/>
            <a:cxnLst/>
            <a:rect r="r" b="b" t="t" l="l"/>
            <a:pathLst>
              <a:path h="12973228" w="12973228">
                <a:moveTo>
                  <a:pt x="0" y="0"/>
                </a:moveTo>
                <a:lnTo>
                  <a:pt x="12973228" y="0"/>
                </a:lnTo>
                <a:lnTo>
                  <a:pt x="12973228" y="12973228"/>
                </a:lnTo>
                <a:lnTo>
                  <a:pt x="0" y="12973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706073" y="-499307"/>
            <a:ext cx="6110747" cy="11117137"/>
            <a:chOff x="0" y="0"/>
            <a:chExt cx="1609415" cy="29279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09415" cy="2927970"/>
            </a:xfrm>
            <a:custGeom>
              <a:avLst/>
              <a:gdLst/>
              <a:ahLst/>
              <a:cxnLst/>
              <a:rect r="r" b="b" t="t" l="l"/>
              <a:pathLst>
                <a:path h="2927970" w="1609415">
                  <a:moveTo>
                    <a:pt x="0" y="0"/>
                  </a:moveTo>
                  <a:lnTo>
                    <a:pt x="1609415" y="0"/>
                  </a:lnTo>
                  <a:lnTo>
                    <a:pt x="1609415" y="2927970"/>
                  </a:lnTo>
                  <a:lnTo>
                    <a:pt x="0" y="29279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1609415" cy="29946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34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371089" y="1495828"/>
            <a:ext cx="14268332" cy="6474256"/>
          </a:xfrm>
          <a:custGeom>
            <a:avLst/>
            <a:gdLst/>
            <a:ahLst/>
            <a:cxnLst/>
            <a:rect r="r" b="b" t="t" l="l"/>
            <a:pathLst>
              <a:path h="6474256" w="14268332">
                <a:moveTo>
                  <a:pt x="0" y="0"/>
                </a:moveTo>
                <a:lnTo>
                  <a:pt x="14268332" y="0"/>
                </a:lnTo>
                <a:lnTo>
                  <a:pt x="14268332" y="6474256"/>
                </a:lnTo>
                <a:lnTo>
                  <a:pt x="0" y="64742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546869">
            <a:off x="16245529" y="5856993"/>
            <a:ext cx="1040706" cy="1476450"/>
          </a:xfrm>
          <a:custGeom>
            <a:avLst/>
            <a:gdLst/>
            <a:ahLst/>
            <a:cxnLst/>
            <a:rect r="r" b="b" t="t" l="l"/>
            <a:pathLst>
              <a:path h="1476450" w="1040706">
                <a:moveTo>
                  <a:pt x="1040706" y="0"/>
                </a:moveTo>
                <a:lnTo>
                  <a:pt x="0" y="0"/>
                </a:lnTo>
                <a:lnTo>
                  <a:pt x="0" y="1476449"/>
                </a:lnTo>
                <a:lnTo>
                  <a:pt x="1040706" y="1476449"/>
                </a:lnTo>
                <a:lnTo>
                  <a:pt x="1040706" y="0"/>
                </a:lnTo>
                <a:close/>
              </a:path>
            </a:pathLst>
          </a:custGeom>
          <a:blipFill>
            <a:blip r:embed="rId6"/>
            <a:stretch>
              <a:fillRect l="0" t="0" r="0" b="-10284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64575" y="9132943"/>
            <a:ext cx="3777112" cy="1317268"/>
          </a:xfrm>
          <a:custGeom>
            <a:avLst/>
            <a:gdLst/>
            <a:ahLst/>
            <a:cxnLst/>
            <a:rect r="r" b="b" t="t" l="l"/>
            <a:pathLst>
              <a:path h="1317268" w="3777112">
                <a:moveTo>
                  <a:pt x="0" y="0"/>
                </a:moveTo>
                <a:lnTo>
                  <a:pt x="3777111" y="0"/>
                </a:lnTo>
                <a:lnTo>
                  <a:pt x="3777111" y="1317268"/>
                </a:lnTo>
                <a:lnTo>
                  <a:pt x="0" y="1317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04473">
            <a:off x="38979" y="7997257"/>
            <a:ext cx="1828011" cy="2593399"/>
          </a:xfrm>
          <a:custGeom>
            <a:avLst/>
            <a:gdLst/>
            <a:ahLst/>
            <a:cxnLst/>
            <a:rect r="r" b="b" t="t" l="l"/>
            <a:pathLst>
              <a:path h="2593399" w="1828011">
                <a:moveTo>
                  <a:pt x="1828011" y="0"/>
                </a:moveTo>
                <a:lnTo>
                  <a:pt x="0" y="0"/>
                </a:lnTo>
                <a:lnTo>
                  <a:pt x="0" y="2593400"/>
                </a:lnTo>
                <a:lnTo>
                  <a:pt x="1828011" y="2593400"/>
                </a:lnTo>
                <a:lnTo>
                  <a:pt x="1828011" y="0"/>
                </a:lnTo>
                <a:close/>
              </a:path>
            </a:pathLst>
          </a:custGeom>
          <a:blipFill>
            <a:blip r:embed="rId8"/>
            <a:stretch>
              <a:fillRect l="0" t="0" r="0" b="-10284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466581" y="4279130"/>
            <a:ext cx="7037564" cy="213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4745" spc="71">
                <a:solidFill>
                  <a:srgbClr val="DB642D"/>
                </a:solidFill>
                <a:latin typeface="Kulachat HC Bold"/>
                <a:ea typeface="Kulachat HC Bold"/>
                <a:cs typeface="Kulachat HC Bold"/>
                <a:sym typeface="Kulachat HC Bold"/>
              </a:rPr>
              <a:t>ทำบุญวันขึ้นปีใหม่ </a:t>
            </a:r>
          </a:p>
          <a:p>
            <a:pPr algn="ctr">
              <a:lnSpc>
                <a:spcPts val="5220"/>
              </a:lnSpc>
            </a:pPr>
            <a:r>
              <a:rPr lang="en-US" b="true" sz="4745" spc="71">
                <a:solidFill>
                  <a:srgbClr val="DB642D"/>
                </a:solidFill>
                <a:latin typeface="Kulachat HC Bold"/>
                <a:ea typeface="Kulachat HC Bold"/>
                <a:cs typeface="Kulachat HC Bold"/>
                <a:sym typeface="Kulachat HC Bold"/>
              </a:rPr>
              <a:t>และ</a:t>
            </a:r>
          </a:p>
          <a:p>
            <a:pPr algn="ctr">
              <a:lnSpc>
                <a:spcPts val="5220"/>
              </a:lnSpc>
            </a:pPr>
            <a:r>
              <a:rPr lang="en-US" b="true" sz="4745" spc="71">
                <a:solidFill>
                  <a:srgbClr val="DB642D"/>
                </a:solidFill>
                <a:latin typeface="Kulachat HC Bold"/>
                <a:ea typeface="Kulachat HC Bold"/>
                <a:cs typeface="Kulachat HC Bold"/>
                <a:sym typeface="Kulachat HC Bold"/>
              </a:rPr>
              <a:t>วันมาฆบูชา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82725" y="2676253"/>
            <a:ext cx="8605275" cy="1941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2"/>
              </a:lnSpc>
              <a:spcBef>
                <a:spcPct val="0"/>
              </a:spcBef>
            </a:pPr>
            <a:r>
              <a:rPr lang="en-US" b="true" sz="5994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โครงการ “สร้างบุญ สร้างใจใส”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93786" y="6755171"/>
            <a:ext cx="6109998" cy="88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b="true" sz="5745" spc="-155">
                <a:solidFill>
                  <a:srgbClr val="E8A024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“อิ่มบุญ อิ่มใจ”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46360" y="9303482"/>
            <a:ext cx="5558895" cy="322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3"/>
              </a:lnSpc>
            </a:pPr>
            <a:r>
              <a:rPr lang="en-US" sz="2199" spc="-59" b="true">
                <a:solidFill>
                  <a:srgbClr val="FFFFFF"/>
                </a:solidFill>
                <a:latin typeface="Anantason SemiCondensed Medium"/>
                <a:ea typeface="Anantason SemiCondensed Medium"/>
                <a:cs typeface="Anantason SemiCondensed Medium"/>
                <a:sym typeface="Anantason SemiCondensed Medium"/>
              </a:rPr>
              <a:t> กลุ่มตรวจสอบภายใน  สำนักงานเศรษฐกิจการคลัง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0244808">
            <a:off x="-1582681" y="3855640"/>
            <a:ext cx="22596475" cy="10253150"/>
          </a:xfrm>
          <a:custGeom>
            <a:avLst/>
            <a:gdLst/>
            <a:ahLst/>
            <a:cxnLst/>
            <a:rect r="r" b="b" t="t" l="l"/>
            <a:pathLst>
              <a:path h="10253150" w="22596475">
                <a:moveTo>
                  <a:pt x="22596475" y="0"/>
                </a:moveTo>
                <a:lnTo>
                  <a:pt x="0" y="0"/>
                </a:lnTo>
                <a:lnTo>
                  <a:pt x="0" y="10253150"/>
                </a:lnTo>
                <a:lnTo>
                  <a:pt x="22596475" y="10253150"/>
                </a:lnTo>
                <a:lnTo>
                  <a:pt x="2259647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63613">
            <a:off x="17315085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51121">
            <a:off x="-528722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551121">
            <a:off x="4607422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789027" y="0"/>
                </a:moveTo>
                <a:lnTo>
                  <a:pt x="0" y="0"/>
                </a:lnTo>
                <a:lnTo>
                  <a:pt x="0" y="1103032"/>
                </a:lnTo>
                <a:lnTo>
                  <a:pt x="789027" y="1103032"/>
                </a:lnTo>
                <a:lnTo>
                  <a:pt x="789027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1121">
            <a:off x="12887783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0" y="0"/>
                </a:moveTo>
                <a:lnTo>
                  <a:pt x="789028" y="0"/>
                </a:lnTo>
                <a:lnTo>
                  <a:pt x="789028" y="1103032"/>
                </a:lnTo>
                <a:lnTo>
                  <a:pt x="0" y="110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59790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0" y="0"/>
                </a:moveTo>
                <a:lnTo>
                  <a:pt x="4741644" y="0"/>
                </a:lnTo>
                <a:lnTo>
                  <a:pt x="4741644" y="1653648"/>
                </a:lnTo>
                <a:lnTo>
                  <a:pt x="0" y="165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64575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4741644" y="0"/>
                </a:moveTo>
                <a:lnTo>
                  <a:pt x="0" y="0"/>
                </a:lnTo>
                <a:lnTo>
                  <a:pt x="0" y="1653648"/>
                </a:lnTo>
                <a:lnTo>
                  <a:pt x="4741644" y="1653648"/>
                </a:lnTo>
                <a:lnTo>
                  <a:pt x="474164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01942" y="3609730"/>
            <a:ext cx="4075127" cy="4772317"/>
            <a:chOff x="0" y="0"/>
            <a:chExt cx="747913" cy="8758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938272" y="3609730"/>
            <a:ext cx="4075127" cy="4772317"/>
            <a:chOff x="0" y="0"/>
            <a:chExt cx="747913" cy="8758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67023" y="3910299"/>
            <a:ext cx="3344965" cy="3344965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0" t="-39485" r="0" b="-39485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303353" y="3910299"/>
            <a:ext cx="3344965" cy="3344965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-38888" r="0" b="-38888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391448">
            <a:off x="812482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74768" y="3419639"/>
            <a:ext cx="667021" cy="66702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-391448">
            <a:off x="514881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5211098" y="3419639"/>
            <a:ext cx="667021" cy="66702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274601" y="3609730"/>
            <a:ext cx="4075127" cy="4772317"/>
            <a:chOff x="0" y="0"/>
            <a:chExt cx="747913" cy="875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639683" y="3910299"/>
            <a:ext cx="3344965" cy="3344965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0" t="-38691" r="0" b="-38691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-391448">
            <a:off x="948514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9547428" y="3419639"/>
            <a:ext cx="667021" cy="66702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610931" y="3609730"/>
            <a:ext cx="4075127" cy="4772317"/>
            <a:chOff x="0" y="0"/>
            <a:chExt cx="747913" cy="87587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3976013" y="3910299"/>
            <a:ext cx="3344965" cy="3344965"/>
            <a:chOff x="0" y="0"/>
            <a:chExt cx="6350000" cy="635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0" t="-38888" r="0" b="-38888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-391448">
            <a:off x="1382147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3883758" y="3419639"/>
            <a:ext cx="667021" cy="667021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6723275" y="2348232"/>
            <a:ext cx="4841451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b="true" sz="3199" spc="-86">
                <a:solidFill>
                  <a:srgbClr val="FFFFFF"/>
                </a:solidFill>
                <a:latin typeface="Anantason SemiCondensed Semi-Bold"/>
                <a:ea typeface="Anantason SemiCondensed Semi-Bold"/>
                <a:cs typeface="Anantason SemiCondensed Semi-Bold"/>
                <a:sym typeface="Anantason SemiCondensed Semi-Bold"/>
              </a:rPr>
              <a:t>ทำบุญ อิ่มใจ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532908" y="771525"/>
            <a:ext cx="7222184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9"/>
              </a:lnSpc>
            </a:pPr>
            <a:r>
              <a:rPr lang="en-US" sz="6699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ทำบุญวันมาฆบูชา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36846" y="3584557"/>
            <a:ext cx="704944" cy="39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b="true" sz="3000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10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287620" y="3562562"/>
            <a:ext cx="513979" cy="39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b="true" sz="3000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11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623950" y="3562562"/>
            <a:ext cx="513979" cy="39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b="true" sz="3000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12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960279" y="3562562"/>
            <a:ext cx="513979" cy="39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b="true" sz="3000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13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212545" y="107863"/>
            <a:ext cx="778793" cy="778793"/>
            <a:chOff x="0" y="0"/>
            <a:chExt cx="1038391" cy="1038391"/>
          </a:xfrm>
        </p:grpSpPr>
        <p:grpSp>
          <p:nvGrpSpPr>
            <p:cNvPr name="Group 52" id="5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5" id="5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1679905">
            <a:off x="14654103" y="668816"/>
            <a:ext cx="3733540" cy="8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true">
                <a:solidFill>
                  <a:srgbClr val="FFFFEC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  ผลการดำเนินงาน 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1307" y="-129324"/>
            <a:ext cx="18710615" cy="10545648"/>
          </a:xfrm>
          <a:custGeom>
            <a:avLst/>
            <a:gdLst/>
            <a:ahLst/>
            <a:cxnLst/>
            <a:rect r="r" b="b" t="t" l="l"/>
            <a:pathLst>
              <a:path h="10545648" w="18710615">
                <a:moveTo>
                  <a:pt x="0" y="0"/>
                </a:moveTo>
                <a:lnTo>
                  <a:pt x="18710614" y="0"/>
                </a:lnTo>
                <a:lnTo>
                  <a:pt x="18710614" y="10545648"/>
                </a:lnTo>
                <a:lnTo>
                  <a:pt x="0" y="1054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-7442" r="-8997" b="-3767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56570">
            <a:off x="1887990" y="716492"/>
            <a:ext cx="14174255" cy="6431568"/>
          </a:xfrm>
          <a:custGeom>
            <a:avLst/>
            <a:gdLst/>
            <a:ahLst/>
            <a:cxnLst/>
            <a:rect r="r" b="b" t="t" l="l"/>
            <a:pathLst>
              <a:path h="6431568" w="14174255">
                <a:moveTo>
                  <a:pt x="14174255" y="0"/>
                </a:moveTo>
                <a:lnTo>
                  <a:pt x="0" y="0"/>
                </a:lnTo>
                <a:lnTo>
                  <a:pt x="0" y="6431569"/>
                </a:lnTo>
                <a:lnTo>
                  <a:pt x="14174255" y="6431569"/>
                </a:lnTo>
                <a:lnTo>
                  <a:pt x="1417425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5400000">
            <a:off x="5597312" y="-6395170"/>
            <a:ext cx="7084687" cy="19308011"/>
            <a:chOff x="0" y="0"/>
            <a:chExt cx="1865926" cy="50852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65926" cy="5085237"/>
            </a:xfrm>
            <a:custGeom>
              <a:avLst/>
              <a:gdLst/>
              <a:ahLst/>
              <a:cxnLst/>
              <a:rect r="r" b="b" t="t" l="l"/>
              <a:pathLst>
                <a:path h="5085237" w="1865926">
                  <a:moveTo>
                    <a:pt x="0" y="0"/>
                  </a:moveTo>
                  <a:lnTo>
                    <a:pt x="1865926" y="0"/>
                  </a:lnTo>
                  <a:lnTo>
                    <a:pt x="1865926" y="5085237"/>
                  </a:lnTo>
                  <a:lnTo>
                    <a:pt x="0" y="5085237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0000"/>
                  </a:srgbClr>
                </a:gs>
                <a:gs pos="100000">
                  <a:srgbClr val="F6FBFF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1865926" cy="51519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3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136655" y="2658483"/>
            <a:ext cx="9922315" cy="326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b="true">
                <a:solidFill>
                  <a:srgbClr val="4B2012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         การทำบุญเป็นการปฏิบัติที่สอดคล้องกับหลักธรรมทางพระพุทธศาสนา </a:t>
            </a:r>
          </a:p>
          <a:p>
            <a:pPr algn="l">
              <a:lnSpc>
                <a:spcPts val="3250"/>
              </a:lnSpc>
            </a:pPr>
            <a:r>
              <a:rPr lang="en-US" sz="2500" b="true">
                <a:solidFill>
                  <a:srgbClr val="4B2012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อีกทั้งยังเป็นวิธีการปลูกฝังคุณธรรมให้เกิดขึ้นทั้งต่อตนเองและผู้อื่น โดยเฉพาะการทำบุญตักบาตร ซึ่งเป็นกิจกรรมที่ส่งเสริมการสร้างความดี ความเมตตา</a:t>
            </a:r>
          </a:p>
          <a:p>
            <a:pPr algn="l">
              <a:lnSpc>
                <a:spcPts val="3250"/>
              </a:lnSpc>
            </a:pPr>
            <a:r>
              <a:rPr lang="en-US" sz="2500" b="true">
                <a:solidFill>
                  <a:srgbClr val="4B2012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และความเอื้อเฟื้อเผื่อแผ่ ตลอดจนเป็นการแสดงความเคารพต่อพระพุทธศาสนาและผู้อื่น ด้วยเหตุนี้ กลุ่มตรวจสอบภายใน (กตส.) จึงได้จัดทำโครงการ “สร้างบุญ สร้างใจใส” เพื่อส่งเสริมให้บุคลากรได้ร่วมประกอบกิจกรรมตามประเพณีไทย</a:t>
            </a:r>
          </a:p>
          <a:p>
            <a:pPr algn="l">
              <a:lnSpc>
                <a:spcPts val="3250"/>
              </a:lnSpc>
            </a:pPr>
            <a:r>
              <a:rPr lang="en-US" sz="2500" b="true">
                <a:solidFill>
                  <a:srgbClr val="4B2012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ในวันสำคัญ ได้แก่ วันขึ้นปีใหม่ และวันมาฆบูชา เพื่อสร้างสิริมงคลแก่ตนเอง ตลอดจนปลูกฝังสำนึกด้านคุณธรรมและการอยู่ร่วมกันอย่างสันติในสังคม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43862" y="1262524"/>
            <a:ext cx="9400276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หลักเกณฑ์และเหตุผล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49907" y="249907"/>
            <a:ext cx="778793" cy="778793"/>
            <a:chOff x="0" y="0"/>
            <a:chExt cx="1038391" cy="1038391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763762">
            <a:off x="-5416421" y="4252826"/>
            <a:ext cx="16230600" cy="7364635"/>
          </a:xfrm>
          <a:custGeom>
            <a:avLst/>
            <a:gdLst/>
            <a:ahLst/>
            <a:cxnLst/>
            <a:rect r="r" b="b" t="t" l="l"/>
            <a:pathLst>
              <a:path h="7364635" w="16230600">
                <a:moveTo>
                  <a:pt x="16230600" y="0"/>
                </a:moveTo>
                <a:lnTo>
                  <a:pt x="0" y="0"/>
                </a:lnTo>
                <a:lnTo>
                  <a:pt x="0" y="7364635"/>
                </a:lnTo>
                <a:lnTo>
                  <a:pt x="16230600" y="73646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85406" y="1103854"/>
            <a:ext cx="7308747" cy="7308747"/>
            <a:chOff x="0" y="0"/>
            <a:chExt cx="14840029" cy="14840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3258" y="-75"/>
              <a:ext cx="14906544" cy="14840178"/>
            </a:xfrm>
            <a:custGeom>
              <a:avLst/>
              <a:gdLst/>
              <a:ahLst/>
              <a:cxnLst/>
              <a:rect r="r" b="b" t="t" l="l"/>
              <a:pathLst>
                <a:path h="14840178" w="14906544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8022" y="200309"/>
              <a:ext cx="14503985" cy="14439411"/>
            </a:xfrm>
            <a:custGeom>
              <a:avLst/>
              <a:gdLst/>
              <a:ahLst/>
              <a:cxnLst/>
              <a:rect r="r" b="b" t="t" l="l"/>
              <a:pathLst>
                <a:path h="14439411" w="14503985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31276" y="561946"/>
              <a:ext cx="13777477" cy="13716137"/>
            </a:xfrm>
            <a:custGeom>
              <a:avLst/>
              <a:gdLst/>
              <a:ahLst/>
              <a:cxnLst/>
              <a:rect r="r" b="b" t="t" l="l"/>
              <a:pathLst>
                <a:path h="13716137" w="1377747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blipFill>
              <a:blip r:embed="rId3"/>
              <a:stretch>
                <a:fillRect l="-30928" t="0" r="-32089" b="-9301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279584" y="4879592"/>
            <a:ext cx="3055551" cy="3055551"/>
            <a:chOff x="0" y="0"/>
            <a:chExt cx="14840029" cy="1484002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3258" y="-75"/>
              <a:ext cx="14906544" cy="14840178"/>
            </a:xfrm>
            <a:custGeom>
              <a:avLst/>
              <a:gdLst/>
              <a:ahLst/>
              <a:cxnLst/>
              <a:rect r="r" b="b" t="t" l="l"/>
              <a:pathLst>
                <a:path h="14840178" w="14906544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8022" y="200309"/>
              <a:ext cx="14503985" cy="14439411"/>
            </a:xfrm>
            <a:custGeom>
              <a:avLst/>
              <a:gdLst/>
              <a:ahLst/>
              <a:cxnLst/>
              <a:rect r="r" b="b" t="t" l="l"/>
              <a:pathLst>
                <a:path h="14439411" w="14503985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31276" y="561946"/>
              <a:ext cx="13777477" cy="13716137"/>
            </a:xfrm>
            <a:custGeom>
              <a:avLst/>
              <a:gdLst/>
              <a:ahLst/>
              <a:cxnLst/>
              <a:rect r="r" b="b" t="t" l="l"/>
              <a:pathLst>
                <a:path h="13716137" w="1377747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blipFill>
              <a:blip r:embed="rId4"/>
              <a:stretch>
                <a:fillRect l="223" t="-16665" r="223" b="-16666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5200429" y="5963358"/>
            <a:ext cx="3943571" cy="3943571"/>
            <a:chOff x="0" y="0"/>
            <a:chExt cx="14840029" cy="148400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33258" y="-75"/>
              <a:ext cx="14906544" cy="14840178"/>
            </a:xfrm>
            <a:custGeom>
              <a:avLst/>
              <a:gdLst/>
              <a:ahLst/>
              <a:cxnLst/>
              <a:rect r="r" b="b" t="t" l="l"/>
              <a:pathLst>
                <a:path h="14840178" w="14906544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8022" y="200309"/>
              <a:ext cx="14503985" cy="14439411"/>
            </a:xfrm>
            <a:custGeom>
              <a:avLst/>
              <a:gdLst/>
              <a:ahLst/>
              <a:cxnLst/>
              <a:rect r="r" b="b" t="t" l="l"/>
              <a:pathLst>
                <a:path h="14439411" w="14503985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31276" y="561946"/>
              <a:ext cx="13777477" cy="13716137"/>
            </a:xfrm>
            <a:custGeom>
              <a:avLst/>
              <a:gdLst/>
              <a:ahLst/>
              <a:cxnLst/>
              <a:rect r="r" b="b" t="t" l="l"/>
              <a:pathLst>
                <a:path h="13716137" w="1377747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blipFill>
              <a:blip r:embed="rId5"/>
              <a:stretch>
                <a:fillRect l="223" t="-16665" r="223" b="-16666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95411" y="8215824"/>
            <a:ext cx="3037218" cy="2352463"/>
          </a:xfrm>
          <a:custGeom>
            <a:avLst/>
            <a:gdLst/>
            <a:ahLst/>
            <a:cxnLst/>
            <a:rect r="r" b="b" t="t" l="l"/>
            <a:pathLst>
              <a:path h="2352463" w="3037218">
                <a:moveTo>
                  <a:pt x="0" y="0"/>
                </a:moveTo>
                <a:lnTo>
                  <a:pt x="3037218" y="0"/>
                </a:lnTo>
                <a:lnTo>
                  <a:pt x="3037218" y="2352463"/>
                </a:lnTo>
                <a:lnTo>
                  <a:pt x="0" y="2352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698879" y="8689753"/>
            <a:ext cx="1886725" cy="1900982"/>
          </a:xfrm>
          <a:custGeom>
            <a:avLst/>
            <a:gdLst/>
            <a:ahLst/>
            <a:cxnLst/>
            <a:rect r="r" b="b" t="t" l="l"/>
            <a:pathLst>
              <a:path h="1900982" w="1886725">
                <a:moveTo>
                  <a:pt x="0" y="0"/>
                </a:moveTo>
                <a:lnTo>
                  <a:pt x="1886725" y="0"/>
                </a:lnTo>
                <a:lnTo>
                  <a:pt x="1886725" y="1900982"/>
                </a:lnTo>
                <a:lnTo>
                  <a:pt x="0" y="1900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381598" y="1797308"/>
            <a:ext cx="7365584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000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วัตถุประสงค์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45862" y="3465465"/>
            <a:ext cx="5633600" cy="4294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928"/>
              </a:lnSpc>
              <a:buFont typeface="Arial"/>
              <a:buChar char="•"/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เพื่อส่งเสริมให้บุคลากร</a:t>
            </a:r>
          </a:p>
          <a:p>
            <a:pPr algn="l">
              <a:lnSpc>
                <a:spcPts val="4928"/>
              </a:lnSpc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ได้ร่วมกิจกรรมทำบุญ</a:t>
            </a:r>
          </a:p>
          <a:p>
            <a:pPr algn="l">
              <a:lnSpc>
                <a:spcPts val="4928"/>
              </a:lnSpc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</a:t>
            </a: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ตามประเพณีไทยในวันสำคัญ</a:t>
            </a:r>
          </a:p>
          <a:p>
            <a:pPr algn="l" marL="669286" indent="-334643" lvl="1">
              <a:lnSpc>
                <a:spcPts val="4928"/>
              </a:lnSpc>
              <a:buFont typeface="Arial"/>
              <a:buChar char="•"/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เพื่อสร้างความตระหนัก</a:t>
            </a:r>
          </a:p>
          <a:p>
            <a:pPr algn="l">
              <a:lnSpc>
                <a:spcPts val="4928"/>
              </a:lnSpc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และเคารพต่อพระพุทธศาสนา</a:t>
            </a:r>
          </a:p>
          <a:p>
            <a:pPr algn="l">
              <a:lnSpc>
                <a:spcPts val="4928"/>
              </a:lnSpc>
            </a:pPr>
            <a:r>
              <a:rPr lang="en-US" sz="3099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และวัฒนธรรมประเพณีไทย </a:t>
            </a:r>
          </a:p>
          <a:p>
            <a:pPr algn="l">
              <a:lnSpc>
                <a:spcPts val="4928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1700405" y="8422126"/>
            <a:ext cx="5558895" cy="547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7"/>
              </a:lnSpc>
            </a:pPr>
            <a:r>
              <a:rPr lang="en-US" sz="3707" spc="-100" b="true">
                <a:solidFill>
                  <a:srgbClr val="FFFFFF"/>
                </a:solidFill>
                <a:latin typeface="Anantason SemiCondensed Medium"/>
                <a:ea typeface="Anantason SemiCondensed Medium"/>
                <a:cs typeface="Anantason SemiCondensed Medium"/>
                <a:sym typeface="Anantason SemiCondensed Medium"/>
              </a:rPr>
              <a:t> ทำบุญไหว้พระ หนุนนำชีวิต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-684324" y="278662"/>
            <a:ext cx="2664205" cy="4122561"/>
          </a:xfrm>
          <a:custGeom>
            <a:avLst/>
            <a:gdLst/>
            <a:ahLst/>
            <a:cxnLst/>
            <a:rect r="r" b="b" t="t" l="l"/>
            <a:pathLst>
              <a:path h="4122561" w="2664205">
                <a:moveTo>
                  <a:pt x="0" y="0"/>
                </a:moveTo>
                <a:lnTo>
                  <a:pt x="2664205" y="0"/>
                </a:lnTo>
                <a:lnTo>
                  <a:pt x="2664205" y="4122560"/>
                </a:lnTo>
                <a:lnTo>
                  <a:pt x="0" y="4122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95411" y="152719"/>
            <a:ext cx="778793" cy="778793"/>
            <a:chOff x="0" y="0"/>
            <a:chExt cx="1038391" cy="1038391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4865733">
            <a:off x="6993214" y="1346007"/>
            <a:ext cx="17865164" cy="8106318"/>
          </a:xfrm>
          <a:custGeom>
            <a:avLst/>
            <a:gdLst/>
            <a:ahLst/>
            <a:cxnLst/>
            <a:rect r="r" b="b" t="t" l="l"/>
            <a:pathLst>
              <a:path h="8106318" w="17865164">
                <a:moveTo>
                  <a:pt x="17865164" y="0"/>
                </a:moveTo>
                <a:lnTo>
                  <a:pt x="0" y="0"/>
                </a:lnTo>
                <a:lnTo>
                  <a:pt x="0" y="8106318"/>
                </a:lnTo>
                <a:lnTo>
                  <a:pt x="17865164" y="8106318"/>
                </a:lnTo>
                <a:lnTo>
                  <a:pt x="1786516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45579" y="1028700"/>
            <a:ext cx="8192855" cy="8192855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8888" t="0" r="-38888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16643012" y="209474"/>
            <a:ext cx="2119303" cy="3279385"/>
          </a:xfrm>
          <a:custGeom>
            <a:avLst/>
            <a:gdLst/>
            <a:ahLst/>
            <a:cxnLst/>
            <a:rect r="r" b="b" t="t" l="l"/>
            <a:pathLst>
              <a:path h="3279385" w="2119303">
                <a:moveTo>
                  <a:pt x="2119303" y="0"/>
                </a:moveTo>
                <a:lnTo>
                  <a:pt x="0" y="0"/>
                </a:lnTo>
                <a:lnTo>
                  <a:pt x="0" y="3279385"/>
                </a:lnTo>
                <a:lnTo>
                  <a:pt x="2119303" y="3279385"/>
                </a:lnTo>
                <a:lnTo>
                  <a:pt x="211930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803612" y="8202264"/>
            <a:ext cx="1091759" cy="1548878"/>
          </a:xfrm>
          <a:custGeom>
            <a:avLst/>
            <a:gdLst/>
            <a:ahLst/>
            <a:cxnLst/>
            <a:rect r="r" b="b" t="t" l="l"/>
            <a:pathLst>
              <a:path h="1548878" w="1091759">
                <a:moveTo>
                  <a:pt x="1091759" y="0"/>
                </a:moveTo>
                <a:lnTo>
                  <a:pt x="0" y="0"/>
                </a:lnTo>
                <a:lnTo>
                  <a:pt x="0" y="1548878"/>
                </a:lnTo>
                <a:lnTo>
                  <a:pt x="1091759" y="1548878"/>
                </a:lnTo>
                <a:lnTo>
                  <a:pt x="1091759" y="0"/>
                </a:lnTo>
                <a:close/>
              </a:path>
            </a:pathLst>
          </a:custGeom>
          <a:blipFill>
            <a:blip r:embed="rId5"/>
            <a:stretch>
              <a:fillRect l="0" t="0" r="0" b="-10284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22607" y="2785416"/>
            <a:ext cx="6914171" cy="572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501" indent="-539750" lvl="1">
              <a:lnSpc>
                <a:spcPts val="6500"/>
              </a:lnSpc>
              <a:buFont typeface="Arial"/>
              <a:buChar char="•"/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บุคลากร กตส. ทุกคน 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เข้าร่วม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ทำกิจกรรม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ตามประเพณีไทย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ในวันสำคัญ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คือ 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วันขึ้นปีใหม่ 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และวันมาฆบูชา</a:t>
            </a:r>
          </a:p>
          <a:p>
            <a:pPr algn="l">
              <a:lnSpc>
                <a:spcPts val="650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-298926" y="8360005"/>
            <a:ext cx="1953973" cy="2126773"/>
          </a:xfrm>
          <a:custGeom>
            <a:avLst/>
            <a:gdLst/>
            <a:ahLst/>
            <a:cxnLst/>
            <a:rect r="r" b="b" t="t" l="l"/>
            <a:pathLst>
              <a:path h="2126773" w="1953973">
                <a:moveTo>
                  <a:pt x="1953973" y="0"/>
                </a:moveTo>
                <a:lnTo>
                  <a:pt x="0" y="0"/>
                </a:lnTo>
                <a:lnTo>
                  <a:pt x="0" y="2126774"/>
                </a:lnTo>
                <a:lnTo>
                  <a:pt x="1953973" y="2126774"/>
                </a:lnTo>
                <a:lnTo>
                  <a:pt x="195397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96189" y="968567"/>
            <a:ext cx="7747811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เป้าหมายและตัวชี้วัด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16097133" y="8513116"/>
            <a:ext cx="1091759" cy="1548878"/>
          </a:xfrm>
          <a:custGeom>
            <a:avLst/>
            <a:gdLst/>
            <a:ahLst/>
            <a:cxnLst/>
            <a:rect r="r" b="b" t="t" l="l"/>
            <a:pathLst>
              <a:path h="1548878" w="1091759">
                <a:moveTo>
                  <a:pt x="1091758" y="0"/>
                </a:moveTo>
                <a:lnTo>
                  <a:pt x="0" y="0"/>
                </a:lnTo>
                <a:lnTo>
                  <a:pt x="0" y="1548878"/>
                </a:lnTo>
                <a:lnTo>
                  <a:pt x="1091758" y="1548878"/>
                </a:lnTo>
                <a:lnTo>
                  <a:pt x="1091758" y="0"/>
                </a:lnTo>
                <a:close/>
              </a:path>
            </a:pathLst>
          </a:custGeom>
          <a:blipFill>
            <a:blip r:embed="rId5"/>
            <a:stretch>
              <a:fillRect l="0" t="0" r="0" b="-10284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1651" y="209474"/>
            <a:ext cx="778793" cy="778793"/>
            <a:chOff x="0" y="0"/>
            <a:chExt cx="1038391" cy="103839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4865733">
            <a:off x="6993214" y="1346007"/>
            <a:ext cx="17865164" cy="8106318"/>
          </a:xfrm>
          <a:custGeom>
            <a:avLst/>
            <a:gdLst/>
            <a:ahLst/>
            <a:cxnLst/>
            <a:rect r="r" b="b" t="t" l="l"/>
            <a:pathLst>
              <a:path h="8106318" w="17865164">
                <a:moveTo>
                  <a:pt x="17865164" y="0"/>
                </a:moveTo>
                <a:lnTo>
                  <a:pt x="0" y="0"/>
                </a:lnTo>
                <a:lnTo>
                  <a:pt x="0" y="8106318"/>
                </a:lnTo>
                <a:lnTo>
                  <a:pt x="17865164" y="8106318"/>
                </a:lnTo>
                <a:lnTo>
                  <a:pt x="1786516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45579" y="1028700"/>
            <a:ext cx="8192855" cy="8192855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53057" t="0" r="-12467" b="-1028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16643012" y="209474"/>
            <a:ext cx="2119303" cy="3279385"/>
          </a:xfrm>
          <a:custGeom>
            <a:avLst/>
            <a:gdLst/>
            <a:ahLst/>
            <a:cxnLst/>
            <a:rect r="r" b="b" t="t" l="l"/>
            <a:pathLst>
              <a:path h="3279385" w="2119303">
                <a:moveTo>
                  <a:pt x="2119303" y="0"/>
                </a:moveTo>
                <a:lnTo>
                  <a:pt x="0" y="0"/>
                </a:lnTo>
                <a:lnTo>
                  <a:pt x="0" y="3279385"/>
                </a:lnTo>
                <a:lnTo>
                  <a:pt x="2119303" y="3279385"/>
                </a:lnTo>
                <a:lnTo>
                  <a:pt x="211930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571500">
            <a:off x="8962571" y="7197891"/>
            <a:ext cx="1091759" cy="1548878"/>
          </a:xfrm>
          <a:custGeom>
            <a:avLst/>
            <a:gdLst/>
            <a:ahLst/>
            <a:cxnLst/>
            <a:rect r="r" b="b" t="t" l="l"/>
            <a:pathLst>
              <a:path h="1548878" w="1091759">
                <a:moveTo>
                  <a:pt x="1091758" y="0"/>
                </a:moveTo>
                <a:lnTo>
                  <a:pt x="0" y="0"/>
                </a:lnTo>
                <a:lnTo>
                  <a:pt x="0" y="1548878"/>
                </a:lnTo>
                <a:lnTo>
                  <a:pt x="1091758" y="1548878"/>
                </a:lnTo>
                <a:lnTo>
                  <a:pt x="1091758" y="0"/>
                </a:lnTo>
                <a:close/>
              </a:path>
            </a:pathLst>
          </a:custGeom>
          <a:blipFill>
            <a:blip r:embed="rId5"/>
            <a:stretch>
              <a:fillRect l="0" t="0" r="0" b="-10284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37943" y="7776650"/>
            <a:ext cx="1221298" cy="1951545"/>
          </a:xfrm>
          <a:custGeom>
            <a:avLst/>
            <a:gdLst/>
            <a:ahLst/>
            <a:cxnLst/>
            <a:rect r="r" b="b" t="t" l="l"/>
            <a:pathLst>
              <a:path h="1951545" w="1221298">
                <a:moveTo>
                  <a:pt x="0" y="0"/>
                </a:moveTo>
                <a:lnTo>
                  <a:pt x="1221298" y="0"/>
                </a:lnTo>
                <a:lnTo>
                  <a:pt x="1221298" y="1951545"/>
                </a:lnTo>
                <a:lnTo>
                  <a:pt x="0" y="195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47246" y="8752422"/>
            <a:ext cx="1302562" cy="1195101"/>
          </a:xfrm>
          <a:custGeom>
            <a:avLst/>
            <a:gdLst/>
            <a:ahLst/>
            <a:cxnLst/>
            <a:rect r="r" b="b" t="t" l="l"/>
            <a:pathLst>
              <a:path h="1195101" w="1302562">
                <a:moveTo>
                  <a:pt x="0" y="0"/>
                </a:moveTo>
                <a:lnTo>
                  <a:pt x="1302562" y="0"/>
                </a:lnTo>
                <a:lnTo>
                  <a:pt x="1302562" y="1195101"/>
                </a:lnTo>
                <a:lnTo>
                  <a:pt x="0" y="1195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91457" y="8067673"/>
            <a:ext cx="2124469" cy="1840321"/>
          </a:xfrm>
          <a:custGeom>
            <a:avLst/>
            <a:gdLst/>
            <a:ahLst/>
            <a:cxnLst/>
            <a:rect r="r" b="b" t="t" l="l"/>
            <a:pathLst>
              <a:path h="1840321" w="2124469">
                <a:moveTo>
                  <a:pt x="0" y="0"/>
                </a:moveTo>
                <a:lnTo>
                  <a:pt x="2124469" y="0"/>
                </a:lnTo>
                <a:lnTo>
                  <a:pt x="2124469" y="1840321"/>
                </a:lnTo>
                <a:lnTo>
                  <a:pt x="0" y="18403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6643012" y="7078708"/>
            <a:ext cx="1654513" cy="2868815"/>
          </a:xfrm>
          <a:custGeom>
            <a:avLst/>
            <a:gdLst/>
            <a:ahLst/>
            <a:cxnLst/>
            <a:rect r="r" b="b" t="t" l="l"/>
            <a:pathLst>
              <a:path h="2868815" w="1654513">
                <a:moveTo>
                  <a:pt x="1654513" y="0"/>
                </a:moveTo>
                <a:lnTo>
                  <a:pt x="0" y="0"/>
                </a:lnTo>
                <a:lnTo>
                  <a:pt x="0" y="2868815"/>
                </a:lnTo>
                <a:lnTo>
                  <a:pt x="1654513" y="2868815"/>
                </a:lnTo>
                <a:lnTo>
                  <a:pt x="165451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67870" y="8360005"/>
            <a:ext cx="768909" cy="1440579"/>
          </a:xfrm>
          <a:custGeom>
            <a:avLst/>
            <a:gdLst/>
            <a:ahLst/>
            <a:cxnLst/>
            <a:rect r="r" b="b" t="t" l="l"/>
            <a:pathLst>
              <a:path h="1440579" w="768909">
                <a:moveTo>
                  <a:pt x="0" y="0"/>
                </a:moveTo>
                <a:lnTo>
                  <a:pt x="768909" y="0"/>
                </a:lnTo>
                <a:lnTo>
                  <a:pt x="768909" y="1440580"/>
                </a:lnTo>
                <a:lnTo>
                  <a:pt x="0" y="1440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35359" y="8987834"/>
            <a:ext cx="802840" cy="920161"/>
          </a:xfrm>
          <a:custGeom>
            <a:avLst/>
            <a:gdLst/>
            <a:ahLst/>
            <a:cxnLst/>
            <a:rect r="r" b="b" t="t" l="l"/>
            <a:pathLst>
              <a:path h="920161" w="802840">
                <a:moveTo>
                  <a:pt x="0" y="0"/>
                </a:moveTo>
                <a:lnTo>
                  <a:pt x="802840" y="0"/>
                </a:lnTo>
                <a:lnTo>
                  <a:pt x="802840" y="920160"/>
                </a:lnTo>
                <a:lnTo>
                  <a:pt x="0" y="920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96189" y="968567"/>
            <a:ext cx="7747811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ระยะเวลาดำเนินการ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2607" y="2785416"/>
            <a:ext cx="6914171" cy="327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501" indent="-539750" lvl="1">
              <a:lnSpc>
                <a:spcPts val="6500"/>
              </a:lnSpc>
              <a:buFont typeface="Arial"/>
              <a:buChar char="•"/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ระหว่าง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เดือนธันวาคม 2568 </a:t>
            </a:r>
          </a:p>
          <a:p>
            <a:pPr algn="l">
              <a:lnSpc>
                <a:spcPts val="6500"/>
              </a:lnSpc>
            </a:pP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        </a:t>
            </a:r>
            <a:r>
              <a:rPr lang="en-US" sz="5000" spc="-135">
                <a:solidFill>
                  <a:srgbClr val="4B2012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ถึงเดือนเมษายน 2569</a:t>
            </a:r>
          </a:p>
          <a:p>
            <a:pPr algn="l">
              <a:lnSpc>
                <a:spcPts val="6500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-298926" y="8360005"/>
            <a:ext cx="1953973" cy="2126773"/>
          </a:xfrm>
          <a:custGeom>
            <a:avLst/>
            <a:gdLst/>
            <a:ahLst/>
            <a:cxnLst/>
            <a:rect r="r" b="b" t="t" l="l"/>
            <a:pathLst>
              <a:path h="2126773" w="1953973">
                <a:moveTo>
                  <a:pt x="1953973" y="0"/>
                </a:moveTo>
                <a:lnTo>
                  <a:pt x="0" y="0"/>
                </a:lnTo>
                <a:lnTo>
                  <a:pt x="0" y="2126774"/>
                </a:lnTo>
                <a:lnTo>
                  <a:pt x="1953973" y="2126774"/>
                </a:lnTo>
                <a:lnTo>
                  <a:pt x="1953973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49907" y="209474"/>
            <a:ext cx="778793" cy="778793"/>
            <a:chOff x="0" y="0"/>
            <a:chExt cx="1038391" cy="1038391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0244808">
            <a:off x="-1582681" y="3855640"/>
            <a:ext cx="22596475" cy="10253150"/>
          </a:xfrm>
          <a:custGeom>
            <a:avLst/>
            <a:gdLst/>
            <a:ahLst/>
            <a:cxnLst/>
            <a:rect r="r" b="b" t="t" l="l"/>
            <a:pathLst>
              <a:path h="10253150" w="22596475">
                <a:moveTo>
                  <a:pt x="22596475" y="0"/>
                </a:moveTo>
                <a:lnTo>
                  <a:pt x="0" y="0"/>
                </a:lnTo>
                <a:lnTo>
                  <a:pt x="0" y="10253150"/>
                </a:lnTo>
                <a:lnTo>
                  <a:pt x="22596475" y="10253150"/>
                </a:lnTo>
                <a:lnTo>
                  <a:pt x="2259647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63613">
            <a:off x="17315085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51121">
            <a:off x="-528722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551121">
            <a:off x="4607422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789027" y="0"/>
                </a:moveTo>
                <a:lnTo>
                  <a:pt x="0" y="0"/>
                </a:lnTo>
                <a:lnTo>
                  <a:pt x="0" y="1103032"/>
                </a:lnTo>
                <a:lnTo>
                  <a:pt x="789027" y="1103032"/>
                </a:lnTo>
                <a:lnTo>
                  <a:pt x="789027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1121">
            <a:off x="12887783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0" y="0"/>
                </a:moveTo>
                <a:lnTo>
                  <a:pt x="789028" y="0"/>
                </a:lnTo>
                <a:lnTo>
                  <a:pt x="789028" y="1103032"/>
                </a:lnTo>
                <a:lnTo>
                  <a:pt x="0" y="110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59790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0" y="0"/>
                </a:moveTo>
                <a:lnTo>
                  <a:pt x="4741644" y="0"/>
                </a:lnTo>
                <a:lnTo>
                  <a:pt x="4741644" y="1653648"/>
                </a:lnTo>
                <a:lnTo>
                  <a:pt x="0" y="165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64575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4741644" y="0"/>
                </a:moveTo>
                <a:lnTo>
                  <a:pt x="0" y="0"/>
                </a:lnTo>
                <a:lnTo>
                  <a:pt x="0" y="1653648"/>
                </a:lnTo>
                <a:lnTo>
                  <a:pt x="4741644" y="1653648"/>
                </a:lnTo>
                <a:lnTo>
                  <a:pt x="474164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01942" y="3609730"/>
            <a:ext cx="4075127" cy="4772317"/>
            <a:chOff x="0" y="0"/>
            <a:chExt cx="747913" cy="8758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938272" y="3609730"/>
            <a:ext cx="4075127" cy="4772317"/>
            <a:chOff x="0" y="0"/>
            <a:chExt cx="747913" cy="8758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67023" y="3910299"/>
            <a:ext cx="3344965" cy="3344965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0000" t="0" r="-3000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303353" y="3910299"/>
            <a:ext cx="3344965" cy="3344965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30000" t="0" r="-3000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391448">
            <a:off x="812482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74768" y="3419639"/>
            <a:ext cx="667021" cy="66702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-391448">
            <a:off x="514881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5211098" y="3419639"/>
            <a:ext cx="667021" cy="66702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274601" y="3609730"/>
            <a:ext cx="4075127" cy="4772317"/>
            <a:chOff x="0" y="0"/>
            <a:chExt cx="747913" cy="875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639683" y="3910299"/>
            <a:ext cx="3344965" cy="3344965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38888" t="0" r="-38888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-391448">
            <a:off x="948514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9547428" y="3419639"/>
            <a:ext cx="667021" cy="66702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610931" y="3609730"/>
            <a:ext cx="4075127" cy="4772317"/>
            <a:chOff x="0" y="0"/>
            <a:chExt cx="747913" cy="87587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3976013" y="3910299"/>
            <a:ext cx="3344965" cy="3344965"/>
            <a:chOff x="0" y="0"/>
            <a:chExt cx="6350000" cy="635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-30000" t="0" r="-30000" b="0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-391448">
            <a:off x="1382147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3883758" y="3419639"/>
            <a:ext cx="667021" cy="667021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6723275" y="2348232"/>
            <a:ext cx="4841451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b="true" sz="3199" spc="-86">
                <a:solidFill>
                  <a:srgbClr val="FFFFFF"/>
                </a:solidFill>
                <a:latin typeface="Anantason SemiCondensed Semi-Bold"/>
                <a:ea typeface="Anantason SemiCondensed Semi-Bold"/>
                <a:cs typeface="Anantason SemiCondensed Semi-Bold"/>
                <a:sym typeface="Anantason SemiCondensed Semi-Bold"/>
              </a:rPr>
              <a:t>  ทำบุญตักบาตร ฟังธรรม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532908" y="771525"/>
            <a:ext cx="7222184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9"/>
              </a:lnSpc>
            </a:pPr>
            <a:r>
              <a:rPr lang="en-US" sz="6699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ทำบุญวันขึ้นปีใหม่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5129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28762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2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62395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960279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4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212545" y="152719"/>
            <a:ext cx="778793" cy="778793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43554" lIns="43554" bIns="43554" rIns="43554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287759" y="400828"/>
            <a:ext cx="628365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49"/>
              </a:lnSpc>
            </a:pPr>
            <a:r>
              <a:rPr lang="en-US" b="true" sz="2499">
                <a:solidFill>
                  <a:srgbClr val="DB642D"/>
                </a:solidFill>
                <a:latin typeface="Cloud Soft Semi-Bold"/>
                <a:ea typeface="Cloud Soft Semi-Bold"/>
                <a:cs typeface="Cloud Soft Semi-Bold"/>
                <a:sym typeface="Cloud Soft Semi-Bold"/>
              </a:rPr>
              <a:t>กตส.</a:t>
            </a:r>
          </a:p>
        </p:txBody>
      </p:sp>
      <p:sp>
        <p:nvSpPr>
          <p:cNvPr name="TextBox 55" id="55"/>
          <p:cNvSpPr txBox="true"/>
          <p:nvPr/>
        </p:nvSpPr>
        <p:spPr>
          <a:xfrm rot="1679905">
            <a:off x="14654103" y="668816"/>
            <a:ext cx="3733540" cy="8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true">
                <a:solidFill>
                  <a:srgbClr val="FFFFEC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  ผลการดำเนินงาน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0244808">
            <a:off x="-1933846" y="3798528"/>
            <a:ext cx="22596475" cy="10253150"/>
          </a:xfrm>
          <a:custGeom>
            <a:avLst/>
            <a:gdLst/>
            <a:ahLst/>
            <a:cxnLst/>
            <a:rect r="r" b="b" t="t" l="l"/>
            <a:pathLst>
              <a:path h="10253150" w="22596475">
                <a:moveTo>
                  <a:pt x="22596475" y="0"/>
                </a:moveTo>
                <a:lnTo>
                  <a:pt x="0" y="0"/>
                </a:lnTo>
                <a:lnTo>
                  <a:pt x="0" y="10253151"/>
                </a:lnTo>
                <a:lnTo>
                  <a:pt x="22596475" y="10253151"/>
                </a:lnTo>
                <a:lnTo>
                  <a:pt x="2259647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63613">
            <a:off x="17315085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51121">
            <a:off x="-528722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551121">
            <a:off x="4607422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789027" y="0"/>
                </a:moveTo>
                <a:lnTo>
                  <a:pt x="0" y="0"/>
                </a:lnTo>
                <a:lnTo>
                  <a:pt x="0" y="1103032"/>
                </a:lnTo>
                <a:lnTo>
                  <a:pt x="789027" y="1103032"/>
                </a:lnTo>
                <a:lnTo>
                  <a:pt x="789027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1121">
            <a:off x="12887783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0" y="0"/>
                </a:moveTo>
                <a:lnTo>
                  <a:pt x="789028" y="0"/>
                </a:lnTo>
                <a:lnTo>
                  <a:pt x="789028" y="1103032"/>
                </a:lnTo>
                <a:lnTo>
                  <a:pt x="0" y="110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59790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0" y="0"/>
                </a:moveTo>
                <a:lnTo>
                  <a:pt x="4741644" y="0"/>
                </a:lnTo>
                <a:lnTo>
                  <a:pt x="4741644" y="1653648"/>
                </a:lnTo>
                <a:lnTo>
                  <a:pt x="0" y="165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64575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4741644" y="0"/>
                </a:moveTo>
                <a:lnTo>
                  <a:pt x="0" y="0"/>
                </a:lnTo>
                <a:lnTo>
                  <a:pt x="0" y="1653648"/>
                </a:lnTo>
                <a:lnTo>
                  <a:pt x="4741644" y="1653648"/>
                </a:lnTo>
                <a:lnTo>
                  <a:pt x="474164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50777" y="3552618"/>
            <a:ext cx="4075127" cy="4772317"/>
            <a:chOff x="0" y="0"/>
            <a:chExt cx="747913" cy="8758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87107" y="3552618"/>
            <a:ext cx="4075127" cy="4772317"/>
            <a:chOff x="0" y="0"/>
            <a:chExt cx="747913" cy="8758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15858" y="3696038"/>
            <a:ext cx="3344965" cy="3344965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8888" t="0" r="-38888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952188" y="3853187"/>
            <a:ext cx="3344965" cy="3344965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30000" t="0" r="-3000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391448">
            <a:off x="461317" y="3287762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0"/>
                </a:lnTo>
                <a:lnTo>
                  <a:pt x="0" y="113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523604" y="3362527"/>
            <a:ext cx="667021" cy="66702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-391448">
            <a:off x="4797647" y="3287762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0"/>
                </a:lnTo>
                <a:lnTo>
                  <a:pt x="0" y="113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4859934" y="3362527"/>
            <a:ext cx="667021" cy="66702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923437" y="3552618"/>
            <a:ext cx="4075127" cy="4772317"/>
            <a:chOff x="0" y="0"/>
            <a:chExt cx="747913" cy="875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288518" y="3853187"/>
            <a:ext cx="3344965" cy="3344965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30000" t="0" r="-3000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-391448">
            <a:off x="9133977" y="3287762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0"/>
                </a:lnTo>
                <a:lnTo>
                  <a:pt x="0" y="113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9196264" y="3362527"/>
            <a:ext cx="667021" cy="66702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259767" y="3552618"/>
            <a:ext cx="4756800" cy="4772317"/>
            <a:chOff x="0" y="0"/>
            <a:chExt cx="873022" cy="87587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73022" cy="875870"/>
            </a:xfrm>
            <a:custGeom>
              <a:avLst/>
              <a:gdLst/>
              <a:ahLst/>
              <a:cxnLst/>
              <a:rect r="r" b="b" t="t" l="l"/>
              <a:pathLst>
                <a:path h="875870" w="873022">
                  <a:moveTo>
                    <a:pt x="58592" y="0"/>
                  </a:moveTo>
                  <a:lnTo>
                    <a:pt x="814430" y="0"/>
                  </a:lnTo>
                  <a:cubicBezTo>
                    <a:pt x="829969" y="0"/>
                    <a:pt x="844873" y="6173"/>
                    <a:pt x="855861" y="17161"/>
                  </a:cubicBezTo>
                  <a:cubicBezTo>
                    <a:pt x="866849" y="28149"/>
                    <a:pt x="873022" y="43052"/>
                    <a:pt x="873022" y="58592"/>
                  </a:cubicBezTo>
                  <a:lnTo>
                    <a:pt x="873022" y="817278"/>
                  </a:lnTo>
                  <a:cubicBezTo>
                    <a:pt x="873022" y="849637"/>
                    <a:pt x="846789" y="875870"/>
                    <a:pt x="814430" y="875870"/>
                  </a:cubicBezTo>
                  <a:lnTo>
                    <a:pt x="58592" y="875870"/>
                  </a:lnTo>
                  <a:cubicBezTo>
                    <a:pt x="26232" y="875870"/>
                    <a:pt x="0" y="849637"/>
                    <a:pt x="0" y="817278"/>
                  </a:cubicBezTo>
                  <a:lnTo>
                    <a:pt x="0" y="58592"/>
                  </a:lnTo>
                  <a:cubicBezTo>
                    <a:pt x="0" y="26232"/>
                    <a:pt x="26232" y="0"/>
                    <a:pt x="58592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873022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3459293" y="3853187"/>
            <a:ext cx="4357747" cy="3344965"/>
            <a:chOff x="0" y="0"/>
            <a:chExt cx="8272642" cy="635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272642" cy="6350000"/>
            </a:xfrm>
            <a:custGeom>
              <a:avLst/>
              <a:gdLst/>
              <a:ahLst/>
              <a:cxnLst/>
              <a:rect r="r" b="b" t="t" l="l"/>
              <a:pathLst>
                <a:path h="6350000" w="8272642">
                  <a:moveTo>
                    <a:pt x="7445377" y="6350000"/>
                  </a:moveTo>
                  <a:lnTo>
                    <a:pt x="827264" y="6350000"/>
                  </a:lnTo>
                  <a:cubicBezTo>
                    <a:pt x="370614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370614" y="0"/>
                    <a:pt x="827264" y="0"/>
                  </a:cubicBezTo>
                  <a:lnTo>
                    <a:pt x="7445377" y="0"/>
                  </a:lnTo>
                  <a:cubicBezTo>
                    <a:pt x="7902028" y="0"/>
                    <a:pt x="8272642" y="284480"/>
                    <a:pt x="8272642" y="635000"/>
                  </a:cubicBezTo>
                  <a:lnTo>
                    <a:pt x="8272642" y="5715000"/>
                  </a:lnTo>
                  <a:cubicBezTo>
                    <a:pt x="8272642" y="6065520"/>
                    <a:pt x="7902028" y="6350000"/>
                    <a:pt x="7445377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-14143" t="-68" r="-8755" b="0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-391448">
            <a:off x="13346338" y="3287762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0"/>
                </a:lnTo>
                <a:lnTo>
                  <a:pt x="0" y="113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3332104" y="3362527"/>
            <a:ext cx="667021" cy="667021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6723275" y="2348232"/>
            <a:ext cx="4841451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b="true" sz="3199" spc="-86">
                <a:solidFill>
                  <a:srgbClr val="FFFFFF"/>
                </a:solidFill>
                <a:latin typeface="Anantason SemiCondensed Semi-Bold"/>
                <a:ea typeface="Anantason SemiCondensed Semi-Bold"/>
                <a:cs typeface="Anantason SemiCondensed Semi-Bold"/>
                <a:sym typeface="Anantason SemiCondensed Semi-Bold"/>
              </a:rPr>
              <a:t>  ทำบุญตักบาตร ฟังธรรม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532908" y="771525"/>
            <a:ext cx="7222184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9"/>
              </a:lnSpc>
            </a:pPr>
            <a:r>
              <a:rPr lang="en-US" sz="6699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ทำบุญวันขึ้นปีใหม่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600125" y="3534026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5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936455" y="3534026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6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272785" y="3534026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7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485146" y="3534026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8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249907" y="249907"/>
            <a:ext cx="778793" cy="778793"/>
            <a:chOff x="0" y="0"/>
            <a:chExt cx="1038391" cy="1038391"/>
          </a:xfrm>
        </p:grpSpPr>
        <p:grpSp>
          <p:nvGrpSpPr>
            <p:cNvPr name="Group 52" id="5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5" id="5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1679905">
            <a:off x="14654103" y="668816"/>
            <a:ext cx="3733540" cy="8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true">
                <a:solidFill>
                  <a:srgbClr val="FFFFEC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  ผลการดำเนินงาน 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437087" y="5687741"/>
            <a:ext cx="3086100" cy="4653120"/>
            <a:chOff x="0" y="0"/>
            <a:chExt cx="812800" cy="12255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1225513"/>
            </a:xfrm>
            <a:custGeom>
              <a:avLst/>
              <a:gdLst/>
              <a:ahLst/>
              <a:cxnLst/>
              <a:rect r="r" b="b" t="t" l="l"/>
              <a:pathLst>
                <a:path h="122551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225513"/>
                  </a:lnTo>
                  <a:lnTo>
                    <a:pt x="0" y="1225513"/>
                  </a:lnTo>
                  <a:close/>
                </a:path>
              </a:pathLst>
            </a:custGeom>
            <a:solidFill>
              <a:srgbClr val="FFF0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812800" cy="12921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34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5632126">
            <a:off x="6473785" y="-2064388"/>
            <a:ext cx="12584345" cy="14706019"/>
          </a:xfrm>
          <a:custGeom>
            <a:avLst/>
            <a:gdLst/>
            <a:ahLst/>
            <a:cxnLst/>
            <a:rect r="r" b="b" t="t" l="l"/>
            <a:pathLst>
              <a:path h="14706019" w="12584345">
                <a:moveTo>
                  <a:pt x="12584344" y="0"/>
                </a:moveTo>
                <a:lnTo>
                  <a:pt x="0" y="0"/>
                </a:lnTo>
                <a:lnTo>
                  <a:pt x="0" y="14706019"/>
                </a:lnTo>
                <a:lnTo>
                  <a:pt x="12584344" y="14706019"/>
                </a:lnTo>
                <a:lnTo>
                  <a:pt x="12584344" y="0"/>
                </a:lnTo>
                <a:close/>
              </a:path>
            </a:pathLst>
          </a:custGeom>
          <a:blipFill>
            <a:blip r:embed="rId2"/>
            <a:stretch>
              <a:fillRect l="-84692" t="0" r="-72849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443351" y="5500420"/>
            <a:ext cx="3623405" cy="4243312"/>
            <a:chOff x="0" y="0"/>
            <a:chExt cx="747913" cy="8758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76919" y="0"/>
                  </a:moveTo>
                  <a:lnTo>
                    <a:pt x="670994" y="0"/>
                  </a:lnTo>
                  <a:cubicBezTo>
                    <a:pt x="713476" y="0"/>
                    <a:pt x="747913" y="34438"/>
                    <a:pt x="747913" y="76919"/>
                  </a:cubicBezTo>
                  <a:lnTo>
                    <a:pt x="747913" y="798950"/>
                  </a:lnTo>
                  <a:cubicBezTo>
                    <a:pt x="747913" y="841432"/>
                    <a:pt x="713476" y="875870"/>
                    <a:pt x="670994" y="875870"/>
                  </a:cubicBezTo>
                  <a:lnTo>
                    <a:pt x="76919" y="875870"/>
                  </a:lnTo>
                  <a:cubicBezTo>
                    <a:pt x="34438" y="875870"/>
                    <a:pt x="0" y="841432"/>
                    <a:pt x="0" y="798950"/>
                  </a:cubicBezTo>
                  <a:lnTo>
                    <a:pt x="0" y="76919"/>
                  </a:lnTo>
                  <a:cubicBezTo>
                    <a:pt x="0" y="34438"/>
                    <a:pt x="34438" y="0"/>
                    <a:pt x="76919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767963" y="5767671"/>
            <a:ext cx="2974180" cy="2974180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61111" t="0" r="-61111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391448">
            <a:off x="6630553" y="5264922"/>
            <a:ext cx="703848" cy="1005497"/>
          </a:xfrm>
          <a:custGeom>
            <a:avLst/>
            <a:gdLst/>
            <a:ahLst/>
            <a:cxnLst/>
            <a:rect r="r" b="b" t="t" l="l"/>
            <a:pathLst>
              <a:path h="1005497" w="703848">
                <a:moveTo>
                  <a:pt x="0" y="0"/>
                </a:moveTo>
                <a:lnTo>
                  <a:pt x="703848" y="0"/>
                </a:lnTo>
                <a:lnTo>
                  <a:pt x="703848" y="1005497"/>
                </a:lnTo>
                <a:lnTo>
                  <a:pt x="0" y="100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685935" y="5331400"/>
            <a:ext cx="593083" cy="59308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71178" y="815497"/>
            <a:ext cx="3623405" cy="4243312"/>
            <a:chOff x="0" y="0"/>
            <a:chExt cx="747913" cy="8758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76919" y="0"/>
                  </a:moveTo>
                  <a:lnTo>
                    <a:pt x="670994" y="0"/>
                  </a:lnTo>
                  <a:cubicBezTo>
                    <a:pt x="713476" y="0"/>
                    <a:pt x="747913" y="34438"/>
                    <a:pt x="747913" y="76919"/>
                  </a:cubicBezTo>
                  <a:lnTo>
                    <a:pt x="747913" y="798950"/>
                  </a:lnTo>
                  <a:cubicBezTo>
                    <a:pt x="747913" y="841432"/>
                    <a:pt x="713476" y="875870"/>
                    <a:pt x="670994" y="875870"/>
                  </a:cubicBezTo>
                  <a:lnTo>
                    <a:pt x="76919" y="875870"/>
                  </a:lnTo>
                  <a:cubicBezTo>
                    <a:pt x="34438" y="875870"/>
                    <a:pt x="0" y="841432"/>
                    <a:pt x="0" y="798950"/>
                  </a:cubicBezTo>
                  <a:lnTo>
                    <a:pt x="0" y="76919"/>
                  </a:lnTo>
                  <a:cubicBezTo>
                    <a:pt x="0" y="34438"/>
                    <a:pt x="34438" y="0"/>
                    <a:pt x="76919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45169" lIns="45169" bIns="45169" rIns="45169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474981">
            <a:off x="15937026" y="3393643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0" y="0"/>
                </a:moveTo>
                <a:lnTo>
                  <a:pt x="1681217" y="0"/>
                </a:lnTo>
                <a:lnTo>
                  <a:pt x="1681217" y="2385142"/>
                </a:lnTo>
                <a:lnTo>
                  <a:pt x="0" y="2385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0284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2226831" y="815497"/>
            <a:ext cx="3623405" cy="4243312"/>
            <a:chOff x="0" y="0"/>
            <a:chExt cx="747913" cy="8758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76919" y="0"/>
                  </a:moveTo>
                  <a:lnTo>
                    <a:pt x="670994" y="0"/>
                  </a:lnTo>
                  <a:cubicBezTo>
                    <a:pt x="713476" y="0"/>
                    <a:pt x="747913" y="34438"/>
                    <a:pt x="747913" y="76919"/>
                  </a:cubicBezTo>
                  <a:lnTo>
                    <a:pt x="747913" y="798950"/>
                  </a:lnTo>
                  <a:cubicBezTo>
                    <a:pt x="747913" y="841432"/>
                    <a:pt x="713476" y="875870"/>
                    <a:pt x="670994" y="875870"/>
                  </a:cubicBezTo>
                  <a:lnTo>
                    <a:pt x="76919" y="875870"/>
                  </a:lnTo>
                  <a:cubicBezTo>
                    <a:pt x="34438" y="875870"/>
                    <a:pt x="0" y="841432"/>
                    <a:pt x="0" y="798950"/>
                  </a:cubicBezTo>
                  <a:lnTo>
                    <a:pt x="0" y="76919"/>
                  </a:lnTo>
                  <a:cubicBezTo>
                    <a:pt x="0" y="34438"/>
                    <a:pt x="34438" y="0"/>
                    <a:pt x="76919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45169" lIns="45169" bIns="45169" rIns="45169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695790" y="1082748"/>
            <a:ext cx="2974180" cy="2974180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551444" y="1082748"/>
            <a:ext cx="2974180" cy="2974180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0" t="-61111" r="0" b="-61111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-391448">
            <a:off x="8558379" y="579999"/>
            <a:ext cx="703848" cy="1005497"/>
          </a:xfrm>
          <a:custGeom>
            <a:avLst/>
            <a:gdLst/>
            <a:ahLst/>
            <a:cxnLst/>
            <a:rect r="r" b="b" t="t" l="l"/>
            <a:pathLst>
              <a:path h="1005497" w="703848">
                <a:moveTo>
                  <a:pt x="0" y="0"/>
                </a:moveTo>
                <a:lnTo>
                  <a:pt x="703848" y="0"/>
                </a:lnTo>
                <a:lnTo>
                  <a:pt x="703848" y="1005497"/>
                </a:lnTo>
                <a:lnTo>
                  <a:pt x="0" y="100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613762" y="646477"/>
            <a:ext cx="593083" cy="59308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6824" lIns="66824" bIns="66824" rIns="66824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-391448">
            <a:off x="12414033" y="579999"/>
            <a:ext cx="703848" cy="1005497"/>
          </a:xfrm>
          <a:custGeom>
            <a:avLst/>
            <a:gdLst/>
            <a:ahLst/>
            <a:cxnLst/>
            <a:rect r="r" b="b" t="t" l="l"/>
            <a:pathLst>
              <a:path h="1005497" w="703848">
                <a:moveTo>
                  <a:pt x="0" y="0"/>
                </a:moveTo>
                <a:lnTo>
                  <a:pt x="703848" y="0"/>
                </a:lnTo>
                <a:lnTo>
                  <a:pt x="703848" y="1005497"/>
                </a:lnTo>
                <a:lnTo>
                  <a:pt x="0" y="100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2469416" y="646477"/>
            <a:ext cx="593083" cy="593083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6824" lIns="66824" bIns="66824" rIns="66824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299004" y="5500420"/>
            <a:ext cx="3623405" cy="4243312"/>
            <a:chOff x="0" y="0"/>
            <a:chExt cx="747913" cy="87587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76919" y="0"/>
                  </a:moveTo>
                  <a:lnTo>
                    <a:pt x="670994" y="0"/>
                  </a:lnTo>
                  <a:cubicBezTo>
                    <a:pt x="713476" y="0"/>
                    <a:pt x="747913" y="34438"/>
                    <a:pt x="747913" y="76919"/>
                  </a:cubicBezTo>
                  <a:lnTo>
                    <a:pt x="747913" y="798950"/>
                  </a:lnTo>
                  <a:cubicBezTo>
                    <a:pt x="747913" y="841432"/>
                    <a:pt x="713476" y="875870"/>
                    <a:pt x="670994" y="875870"/>
                  </a:cubicBezTo>
                  <a:lnTo>
                    <a:pt x="76919" y="875870"/>
                  </a:lnTo>
                  <a:cubicBezTo>
                    <a:pt x="34438" y="875870"/>
                    <a:pt x="0" y="841432"/>
                    <a:pt x="0" y="798950"/>
                  </a:cubicBezTo>
                  <a:lnTo>
                    <a:pt x="0" y="76919"/>
                  </a:lnTo>
                  <a:cubicBezTo>
                    <a:pt x="0" y="34438"/>
                    <a:pt x="34438" y="0"/>
                    <a:pt x="76919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45169" lIns="45169" bIns="45169" rIns="45169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623617" y="5767671"/>
            <a:ext cx="2974180" cy="2974180"/>
            <a:chOff x="0" y="0"/>
            <a:chExt cx="6350000" cy="63500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0" t="-16666" r="0" b="-16666"/>
              </a:stretch>
            </a:blipFill>
          </p:spPr>
        </p:sp>
      </p:grpSp>
      <p:sp>
        <p:nvSpPr>
          <p:cNvPr name="Freeform 39" id="39"/>
          <p:cNvSpPr/>
          <p:nvPr/>
        </p:nvSpPr>
        <p:spPr>
          <a:xfrm flipH="false" flipV="false" rot="-391448">
            <a:off x="10486206" y="5264922"/>
            <a:ext cx="703848" cy="1005497"/>
          </a:xfrm>
          <a:custGeom>
            <a:avLst/>
            <a:gdLst/>
            <a:ahLst/>
            <a:cxnLst/>
            <a:rect r="r" b="b" t="t" l="l"/>
            <a:pathLst>
              <a:path h="1005497" w="703848">
                <a:moveTo>
                  <a:pt x="0" y="0"/>
                </a:moveTo>
                <a:lnTo>
                  <a:pt x="703848" y="0"/>
                </a:lnTo>
                <a:lnTo>
                  <a:pt x="703848" y="1005497"/>
                </a:lnTo>
                <a:lnTo>
                  <a:pt x="0" y="100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0541589" y="5331400"/>
            <a:ext cx="593083" cy="593083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6824" lIns="66824" bIns="66824" rIns="66824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4151077" y="5500420"/>
            <a:ext cx="3623405" cy="4243312"/>
            <a:chOff x="0" y="0"/>
            <a:chExt cx="747913" cy="87587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76919" y="0"/>
                  </a:moveTo>
                  <a:lnTo>
                    <a:pt x="670994" y="0"/>
                  </a:lnTo>
                  <a:cubicBezTo>
                    <a:pt x="713476" y="0"/>
                    <a:pt x="747913" y="34438"/>
                    <a:pt x="747913" y="76919"/>
                  </a:cubicBezTo>
                  <a:lnTo>
                    <a:pt x="747913" y="798950"/>
                  </a:lnTo>
                  <a:cubicBezTo>
                    <a:pt x="747913" y="841432"/>
                    <a:pt x="713476" y="875870"/>
                    <a:pt x="670994" y="875870"/>
                  </a:cubicBezTo>
                  <a:lnTo>
                    <a:pt x="76919" y="875870"/>
                  </a:lnTo>
                  <a:cubicBezTo>
                    <a:pt x="34438" y="875870"/>
                    <a:pt x="0" y="841432"/>
                    <a:pt x="0" y="798950"/>
                  </a:cubicBezTo>
                  <a:lnTo>
                    <a:pt x="0" y="76919"/>
                  </a:lnTo>
                  <a:cubicBezTo>
                    <a:pt x="0" y="34438"/>
                    <a:pt x="34438" y="0"/>
                    <a:pt x="76919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45169" lIns="45169" bIns="45169" rIns="45169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4475689" y="5767671"/>
            <a:ext cx="2974180" cy="2974180"/>
            <a:chOff x="0" y="0"/>
            <a:chExt cx="6350000" cy="63500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0" t="-16666" r="0" b="-16666"/>
              </a:stretch>
            </a:blipFill>
          </p:spPr>
        </p:sp>
      </p:grpSp>
      <p:sp>
        <p:nvSpPr>
          <p:cNvPr name="Freeform 48" id="48"/>
          <p:cNvSpPr/>
          <p:nvPr/>
        </p:nvSpPr>
        <p:spPr>
          <a:xfrm flipH="false" flipV="false" rot="-391448">
            <a:off x="14338278" y="5264922"/>
            <a:ext cx="703848" cy="1005497"/>
          </a:xfrm>
          <a:custGeom>
            <a:avLst/>
            <a:gdLst/>
            <a:ahLst/>
            <a:cxnLst/>
            <a:rect r="r" b="b" t="t" l="l"/>
            <a:pathLst>
              <a:path h="1005497" w="703848">
                <a:moveTo>
                  <a:pt x="0" y="0"/>
                </a:moveTo>
                <a:lnTo>
                  <a:pt x="703849" y="0"/>
                </a:lnTo>
                <a:lnTo>
                  <a:pt x="703849" y="1005497"/>
                </a:lnTo>
                <a:lnTo>
                  <a:pt x="0" y="100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14393661" y="5331400"/>
            <a:ext cx="593083" cy="593083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6824" lIns="66824" bIns="66824" rIns="66824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false" flipV="false" rot="0">
            <a:off x="-831606" y="6836640"/>
            <a:ext cx="2372602" cy="3671338"/>
          </a:xfrm>
          <a:custGeom>
            <a:avLst/>
            <a:gdLst/>
            <a:ahLst/>
            <a:cxnLst/>
            <a:rect r="r" b="b" t="t" l="l"/>
            <a:pathLst>
              <a:path h="3671338" w="2372602">
                <a:moveTo>
                  <a:pt x="0" y="0"/>
                </a:moveTo>
                <a:lnTo>
                  <a:pt x="2372602" y="0"/>
                </a:lnTo>
                <a:lnTo>
                  <a:pt x="2372602" y="3671338"/>
                </a:lnTo>
                <a:lnTo>
                  <a:pt x="0" y="3671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804132" y="2469983"/>
            <a:ext cx="1134505" cy="1436082"/>
          </a:xfrm>
          <a:custGeom>
            <a:avLst/>
            <a:gdLst/>
            <a:ahLst/>
            <a:cxnLst/>
            <a:rect r="r" b="b" t="t" l="l"/>
            <a:pathLst>
              <a:path h="1436082" w="1134505">
                <a:moveTo>
                  <a:pt x="0" y="0"/>
                </a:moveTo>
                <a:lnTo>
                  <a:pt x="1134505" y="0"/>
                </a:lnTo>
                <a:lnTo>
                  <a:pt x="1134505" y="1436082"/>
                </a:lnTo>
                <a:lnTo>
                  <a:pt x="0" y="14360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8681801" y="798943"/>
            <a:ext cx="457005" cy="48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683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1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537455" y="798943"/>
            <a:ext cx="457005" cy="48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683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2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0609628" y="5483866"/>
            <a:ext cx="457005" cy="48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683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4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4461700" y="5483866"/>
            <a:ext cx="457005" cy="48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683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5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950659" y="5643546"/>
            <a:ext cx="4841451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b="true" sz="3199" spc="-86">
                <a:solidFill>
                  <a:srgbClr val="FFFFFF"/>
                </a:solidFill>
                <a:latin typeface="Anantason SemiCondensed Semi-Bold"/>
                <a:ea typeface="Anantason SemiCondensed Semi-Bold"/>
                <a:cs typeface="Anantason SemiCondensed Semi-Bold"/>
                <a:sym typeface="Anantason SemiCondensed Semi-Bold"/>
              </a:rPr>
              <a:t>  ทำบุญ เวียนเทียน ให้อิสระทาน 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28018" y="4123989"/>
            <a:ext cx="5686732" cy="99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ทำบุญวันมาฆบูชา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6753974" y="5483866"/>
            <a:ext cx="457005" cy="48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683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3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249907" y="164226"/>
            <a:ext cx="778793" cy="778793"/>
            <a:chOff x="0" y="0"/>
            <a:chExt cx="1038391" cy="1038391"/>
          </a:xfrm>
        </p:grpSpPr>
        <p:grpSp>
          <p:nvGrpSpPr>
            <p:cNvPr name="Group 62" id="6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5" id="6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  <p:sp>
        <p:nvSpPr>
          <p:cNvPr name="TextBox 66" id="66"/>
          <p:cNvSpPr txBox="true"/>
          <p:nvPr/>
        </p:nvSpPr>
        <p:spPr>
          <a:xfrm rot="2044067">
            <a:off x="14834396" y="653730"/>
            <a:ext cx="3733540" cy="8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true">
                <a:solidFill>
                  <a:srgbClr val="FFFFEC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  ผลการดำเนินงาน 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0244808">
            <a:off x="-1582681" y="3855640"/>
            <a:ext cx="22596475" cy="10253150"/>
          </a:xfrm>
          <a:custGeom>
            <a:avLst/>
            <a:gdLst/>
            <a:ahLst/>
            <a:cxnLst/>
            <a:rect r="r" b="b" t="t" l="l"/>
            <a:pathLst>
              <a:path h="10253150" w="22596475">
                <a:moveTo>
                  <a:pt x="22596475" y="0"/>
                </a:moveTo>
                <a:lnTo>
                  <a:pt x="0" y="0"/>
                </a:lnTo>
                <a:lnTo>
                  <a:pt x="0" y="10253150"/>
                </a:lnTo>
                <a:lnTo>
                  <a:pt x="22596475" y="10253150"/>
                </a:lnTo>
                <a:lnTo>
                  <a:pt x="2259647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63613">
            <a:off x="17315085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51121">
            <a:off x="-528722" y="7565892"/>
            <a:ext cx="1681216" cy="2385142"/>
          </a:xfrm>
          <a:custGeom>
            <a:avLst/>
            <a:gdLst/>
            <a:ahLst/>
            <a:cxnLst/>
            <a:rect r="r" b="b" t="t" l="l"/>
            <a:pathLst>
              <a:path h="2385142" w="1681216">
                <a:moveTo>
                  <a:pt x="1681216" y="0"/>
                </a:moveTo>
                <a:lnTo>
                  <a:pt x="0" y="0"/>
                </a:lnTo>
                <a:lnTo>
                  <a:pt x="0" y="2385141"/>
                </a:lnTo>
                <a:lnTo>
                  <a:pt x="1681216" y="2385141"/>
                </a:lnTo>
                <a:lnTo>
                  <a:pt x="1681216" y="0"/>
                </a:lnTo>
                <a:close/>
              </a:path>
            </a:pathLst>
          </a:custGeom>
          <a:blipFill>
            <a:blip r:embed="rId3"/>
            <a:stretch>
              <a:fillRect l="0" t="0" r="0" b="-10284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551121">
            <a:off x="4607422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789027" y="0"/>
                </a:moveTo>
                <a:lnTo>
                  <a:pt x="0" y="0"/>
                </a:lnTo>
                <a:lnTo>
                  <a:pt x="0" y="1103032"/>
                </a:lnTo>
                <a:lnTo>
                  <a:pt x="789027" y="1103032"/>
                </a:lnTo>
                <a:lnTo>
                  <a:pt x="789027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1121">
            <a:off x="12887783" y="9468627"/>
            <a:ext cx="789027" cy="1103032"/>
          </a:xfrm>
          <a:custGeom>
            <a:avLst/>
            <a:gdLst/>
            <a:ahLst/>
            <a:cxnLst/>
            <a:rect r="r" b="b" t="t" l="l"/>
            <a:pathLst>
              <a:path h="1103032" w="789027">
                <a:moveTo>
                  <a:pt x="0" y="0"/>
                </a:moveTo>
                <a:lnTo>
                  <a:pt x="789028" y="0"/>
                </a:lnTo>
                <a:lnTo>
                  <a:pt x="789028" y="1103032"/>
                </a:lnTo>
                <a:lnTo>
                  <a:pt x="0" y="110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342" r="-99384" b="-20808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59790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0" y="0"/>
                </a:moveTo>
                <a:lnTo>
                  <a:pt x="4741644" y="0"/>
                </a:lnTo>
                <a:lnTo>
                  <a:pt x="4741644" y="1653648"/>
                </a:lnTo>
                <a:lnTo>
                  <a:pt x="0" y="165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64575" y="8796563"/>
            <a:ext cx="4741644" cy="1653648"/>
          </a:xfrm>
          <a:custGeom>
            <a:avLst/>
            <a:gdLst/>
            <a:ahLst/>
            <a:cxnLst/>
            <a:rect r="r" b="b" t="t" l="l"/>
            <a:pathLst>
              <a:path h="1653648" w="4741644">
                <a:moveTo>
                  <a:pt x="4741644" y="0"/>
                </a:moveTo>
                <a:lnTo>
                  <a:pt x="0" y="0"/>
                </a:lnTo>
                <a:lnTo>
                  <a:pt x="0" y="1653648"/>
                </a:lnTo>
                <a:lnTo>
                  <a:pt x="4741644" y="1653648"/>
                </a:lnTo>
                <a:lnTo>
                  <a:pt x="474164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01942" y="3609730"/>
            <a:ext cx="4075127" cy="4772317"/>
            <a:chOff x="0" y="0"/>
            <a:chExt cx="747913" cy="8758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938272" y="3609730"/>
            <a:ext cx="4075127" cy="4772317"/>
            <a:chOff x="0" y="0"/>
            <a:chExt cx="747913" cy="8758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67023" y="3910299"/>
            <a:ext cx="3344965" cy="3344965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303353" y="3910299"/>
            <a:ext cx="3344965" cy="3344965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-16666" r="0" b="-16666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391448">
            <a:off x="812482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5" y="0"/>
                </a:lnTo>
                <a:lnTo>
                  <a:pt x="791595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74768" y="3419639"/>
            <a:ext cx="667021" cy="66702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-391448">
            <a:off x="514881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5211098" y="3419639"/>
            <a:ext cx="667021" cy="66702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274601" y="3609730"/>
            <a:ext cx="4075127" cy="4772317"/>
            <a:chOff x="0" y="0"/>
            <a:chExt cx="747913" cy="875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639683" y="3910299"/>
            <a:ext cx="3344965" cy="3344965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0" t="-16666" r="0" b="-16666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-391448">
            <a:off x="948514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9547428" y="3419639"/>
            <a:ext cx="667021" cy="66702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610931" y="3609730"/>
            <a:ext cx="4075127" cy="4772317"/>
            <a:chOff x="0" y="0"/>
            <a:chExt cx="747913" cy="87587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47913" cy="875870"/>
            </a:xfrm>
            <a:custGeom>
              <a:avLst/>
              <a:gdLst/>
              <a:ahLst/>
              <a:cxnLst/>
              <a:rect r="r" b="b" t="t" l="l"/>
              <a:pathLst>
                <a:path h="875870" w="747913">
                  <a:moveTo>
                    <a:pt x="68393" y="0"/>
                  </a:moveTo>
                  <a:lnTo>
                    <a:pt x="679521" y="0"/>
                  </a:lnTo>
                  <a:cubicBezTo>
                    <a:pt x="697660" y="0"/>
                    <a:pt x="715056" y="7206"/>
                    <a:pt x="727882" y="20032"/>
                  </a:cubicBezTo>
                  <a:cubicBezTo>
                    <a:pt x="740708" y="32858"/>
                    <a:pt x="747913" y="50254"/>
                    <a:pt x="747913" y="68393"/>
                  </a:cubicBezTo>
                  <a:lnTo>
                    <a:pt x="747913" y="807477"/>
                  </a:lnTo>
                  <a:cubicBezTo>
                    <a:pt x="747913" y="845249"/>
                    <a:pt x="717293" y="875870"/>
                    <a:pt x="679521" y="875870"/>
                  </a:cubicBezTo>
                  <a:lnTo>
                    <a:pt x="68393" y="875870"/>
                  </a:lnTo>
                  <a:cubicBezTo>
                    <a:pt x="50254" y="875870"/>
                    <a:pt x="32858" y="868664"/>
                    <a:pt x="20032" y="855838"/>
                  </a:cubicBezTo>
                  <a:cubicBezTo>
                    <a:pt x="7206" y="843012"/>
                    <a:pt x="0" y="825616"/>
                    <a:pt x="0" y="807477"/>
                  </a:cubicBezTo>
                  <a:lnTo>
                    <a:pt x="0" y="68393"/>
                  </a:lnTo>
                  <a:cubicBezTo>
                    <a:pt x="0" y="50254"/>
                    <a:pt x="7206" y="32858"/>
                    <a:pt x="20032" y="20032"/>
                  </a:cubicBezTo>
                  <a:cubicBezTo>
                    <a:pt x="32858" y="7206"/>
                    <a:pt x="50254" y="0"/>
                    <a:pt x="68393" y="0"/>
                  </a:cubicBez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747913" cy="90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3976013" y="3910299"/>
            <a:ext cx="3344965" cy="3344965"/>
            <a:chOff x="0" y="0"/>
            <a:chExt cx="6350000" cy="635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0" t="-16666" r="0" b="-16666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-391448">
            <a:off x="13821471" y="3344873"/>
            <a:ext cx="791595" cy="1130850"/>
          </a:xfrm>
          <a:custGeom>
            <a:avLst/>
            <a:gdLst/>
            <a:ahLst/>
            <a:cxnLst/>
            <a:rect r="r" b="b" t="t" l="l"/>
            <a:pathLst>
              <a:path h="1130850" w="791595">
                <a:moveTo>
                  <a:pt x="0" y="0"/>
                </a:moveTo>
                <a:lnTo>
                  <a:pt x="791596" y="0"/>
                </a:lnTo>
                <a:lnTo>
                  <a:pt x="791596" y="1130851"/>
                </a:lnTo>
                <a:lnTo>
                  <a:pt x="0" y="1130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3883758" y="3419639"/>
            <a:ext cx="667021" cy="667021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642D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75155" lIns="75155" bIns="75155" rIns="75155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6723275" y="2348232"/>
            <a:ext cx="4841451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b="true" sz="3199" spc="-86">
                <a:solidFill>
                  <a:srgbClr val="FFFFFF"/>
                </a:solidFill>
                <a:latin typeface="Anantason SemiCondensed Semi-Bold"/>
                <a:ea typeface="Anantason SemiCondensed Semi-Bold"/>
                <a:cs typeface="Anantason SemiCondensed Semi-Bold"/>
                <a:sym typeface="Anantason SemiCondensed Semi-Bold"/>
              </a:rPr>
              <a:t>ทำบุญ เวียนเทียน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532908" y="771525"/>
            <a:ext cx="7222184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9"/>
              </a:lnSpc>
            </a:pPr>
            <a:r>
              <a:rPr lang="en-US" sz="6699" b="true">
                <a:solidFill>
                  <a:srgbClr val="DB642D"/>
                </a:solidFill>
                <a:latin typeface="Kulachat HC Semi-Bold"/>
                <a:ea typeface="Kulachat HC Semi-Bold"/>
                <a:cs typeface="Kulachat HC Semi-Bold"/>
                <a:sym typeface="Kulachat HC Semi-Bold"/>
              </a:rPr>
              <a:t>ทำบุญวันมาฆบูชา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5129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4142">
                <a:solidFill>
                  <a:srgbClr val="FFFFFF"/>
                </a:solidFill>
                <a:latin typeface="Cloud Soft"/>
                <a:ea typeface="Cloud Soft"/>
                <a:cs typeface="Cloud Soft"/>
                <a:sym typeface="Cloud Soft"/>
              </a:rPr>
              <a:t>6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28762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4142">
                <a:solidFill>
                  <a:srgbClr val="FFFFFF"/>
                </a:solidFill>
                <a:latin typeface="Cloud Soft"/>
                <a:ea typeface="Cloud Soft"/>
                <a:cs typeface="Cloud Soft"/>
                <a:sym typeface="Cloud Soft"/>
              </a:rPr>
              <a:t>7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623950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8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960279" y="3591137"/>
            <a:ext cx="513979" cy="54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b="true" sz="4142">
                <a:solidFill>
                  <a:srgbClr val="FFFFFF"/>
                </a:solidFill>
                <a:latin typeface="Cloud Soft Bold"/>
                <a:ea typeface="Cloud Soft Bold"/>
                <a:cs typeface="Cloud Soft Bold"/>
                <a:sym typeface="Cloud Soft Bold"/>
              </a:rPr>
              <a:t>9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172497" y="107863"/>
            <a:ext cx="778793" cy="778793"/>
            <a:chOff x="0" y="0"/>
            <a:chExt cx="1038391" cy="1038391"/>
          </a:xfrm>
        </p:grpSpPr>
        <p:grpSp>
          <p:nvGrpSpPr>
            <p:cNvPr name="Group 52" id="52"/>
            <p:cNvGrpSpPr/>
            <p:nvPr/>
          </p:nvGrpSpPr>
          <p:grpSpPr>
            <a:xfrm rot="0">
              <a:off x="0" y="0"/>
              <a:ext cx="1038391" cy="1038391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642D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43554" lIns="43554" bIns="43554" rIns="43554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5" id="55"/>
            <p:cNvSpPr txBox="true"/>
            <p:nvPr/>
          </p:nvSpPr>
          <p:spPr>
            <a:xfrm rot="0">
              <a:off x="100285" y="314937"/>
              <a:ext cx="837821" cy="456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49"/>
                </a:lnSpc>
              </a:pPr>
              <a:r>
                <a:rPr lang="en-US" b="true" sz="2499">
                  <a:solidFill>
                    <a:srgbClr val="DB642D"/>
                  </a:solidFill>
                  <a:latin typeface="Cloud Soft Semi-Bold"/>
                  <a:ea typeface="Cloud Soft Semi-Bold"/>
                  <a:cs typeface="Cloud Soft Semi-Bold"/>
                  <a:sym typeface="Cloud Soft Semi-Bold"/>
                </a:rPr>
                <a:t>กตส.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1679905">
            <a:off x="14806425" y="668816"/>
            <a:ext cx="3733540" cy="8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true">
                <a:solidFill>
                  <a:srgbClr val="FFFFEC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  ผลการดำเนินงาน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DAHESABr-u8</dc:identifier>
  <dcterms:modified xsi:type="dcterms:W3CDTF">2011-08-01T06:04:30Z</dcterms:modified>
  <cp:revision>1</cp:revision>
  <dc:title>โครงการ “สร้างบุญ สร้างใจใส”</dc:title>
</cp:coreProperties>
</file>