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Opun" pitchFamily="2" charset="-34"/>
      <p:regular r:id="rId12"/>
    </p:embeddedFont>
    <p:embeddedFont>
      <p:font typeface="Opun Bold" pitchFamily="2" charset="-3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sv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svg"/><Relationship Id="rId7" Type="http://schemas.openxmlformats.org/officeDocument/2006/relationships/image" Target="../media/image13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6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svg"/><Relationship Id="rId7" Type="http://schemas.openxmlformats.org/officeDocument/2006/relationships/image" Target="../media/image19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4.svg"/><Relationship Id="rId4" Type="http://schemas.openxmlformats.org/officeDocument/2006/relationships/image" Target="../media/image3.sv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3.jpe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15493" y="363561"/>
            <a:ext cx="4656507" cy="4656507"/>
          </a:xfrm>
          <a:custGeom>
            <a:avLst/>
            <a:gdLst/>
            <a:ahLst/>
            <a:cxnLst/>
            <a:rect l="l" t="t" r="r" b="b"/>
            <a:pathLst>
              <a:path w="4656507" h="4656507">
                <a:moveTo>
                  <a:pt x="0" y="0"/>
                </a:moveTo>
                <a:lnTo>
                  <a:pt x="4656507" y="0"/>
                </a:lnTo>
                <a:lnTo>
                  <a:pt x="4656507" y="4656507"/>
                </a:lnTo>
                <a:lnTo>
                  <a:pt x="0" y="46565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16669" t="-45786" r="-16373" b="-32795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>
            <a:off x="516211" y="5245609"/>
            <a:ext cx="4656507" cy="4656507"/>
          </a:xfrm>
          <a:custGeom>
            <a:avLst/>
            <a:gdLst/>
            <a:ahLst/>
            <a:cxnLst/>
            <a:rect l="l" t="t" r="r" b="b"/>
            <a:pathLst>
              <a:path w="4656507" h="4656507">
                <a:moveTo>
                  <a:pt x="0" y="0"/>
                </a:moveTo>
                <a:lnTo>
                  <a:pt x="4656507" y="0"/>
                </a:lnTo>
                <a:lnTo>
                  <a:pt x="4656507" y="4656507"/>
                </a:lnTo>
                <a:lnTo>
                  <a:pt x="0" y="46565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16669" t="-45786" r="-16373" b="-32795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722806" y="1028700"/>
            <a:ext cx="16842388" cy="8293353"/>
            <a:chOff x="0" y="0"/>
            <a:chExt cx="948486" cy="4670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48486" cy="467044"/>
            </a:xfrm>
            <a:custGeom>
              <a:avLst/>
              <a:gdLst/>
              <a:ahLst/>
              <a:cxnLst/>
              <a:rect l="l" t="t" r="r" b="b"/>
              <a:pathLst>
                <a:path w="948486" h="467044">
                  <a:moveTo>
                    <a:pt x="745286" y="0"/>
                  </a:moveTo>
                  <a:cubicBezTo>
                    <a:pt x="857511" y="0"/>
                    <a:pt x="948486" y="104551"/>
                    <a:pt x="948486" y="233522"/>
                  </a:cubicBezTo>
                  <a:cubicBezTo>
                    <a:pt x="948486" y="362492"/>
                    <a:pt x="857511" y="467044"/>
                    <a:pt x="745286" y="467044"/>
                  </a:cubicBezTo>
                  <a:lnTo>
                    <a:pt x="203200" y="467044"/>
                  </a:lnTo>
                  <a:cubicBezTo>
                    <a:pt x="90976" y="467044"/>
                    <a:pt x="0" y="362492"/>
                    <a:pt x="0" y="233522"/>
                  </a:cubicBezTo>
                  <a:cubicBezTo>
                    <a:pt x="0" y="1045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EEC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948486" cy="5146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1152690" y="1458964"/>
            <a:ext cx="15978303" cy="7432825"/>
            <a:chOff x="0" y="0"/>
            <a:chExt cx="1004001" cy="4670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04001" cy="467044"/>
            </a:xfrm>
            <a:custGeom>
              <a:avLst/>
              <a:gdLst/>
              <a:ahLst/>
              <a:cxnLst/>
              <a:rect l="l" t="t" r="r" b="b"/>
              <a:pathLst>
                <a:path w="1004001" h="467044">
                  <a:moveTo>
                    <a:pt x="800801" y="0"/>
                  </a:moveTo>
                  <a:cubicBezTo>
                    <a:pt x="913026" y="0"/>
                    <a:pt x="1004001" y="104551"/>
                    <a:pt x="1004001" y="233522"/>
                  </a:cubicBezTo>
                  <a:cubicBezTo>
                    <a:pt x="1004001" y="362492"/>
                    <a:pt x="913026" y="467044"/>
                    <a:pt x="800801" y="467044"/>
                  </a:cubicBezTo>
                  <a:lnTo>
                    <a:pt x="203200" y="467044"/>
                  </a:lnTo>
                  <a:cubicBezTo>
                    <a:pt x="90976" y="467044"/>
                    <a:pt x="0" y="362492"/>
                    <a:pt x="0" y="233522"/>
                  </a:cubicBezTo>
                  <a:cubicBezTo>
                    <a:pt x="0" y="104551"/>
                    <a:pt x="90976" y="0"/>
                    <a:pt x="203200" y="0"/>
                  </a:cubicBezTo>
                  <a:close/>
                </a:path>
              </a:pathLst>
            </a:custGeom>
            <a:ln w="38100" cap="sq">
              <a:solidFill>
                <a:srgbClr val="C47D3C"/>
              </a:solidFill>
              <a:prstDash val="lgDash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04001" cy="5146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448094" y="7066343"/>
            <a:ext cx="6235106" cy="675810"/>
          </a:xfrm>
          <a:custGeom>
            <a:avLst/>
            <a:gdLst/>
            <a:ahLst/>
            <a:cxnLst/>
            <a:rect l="l" t="t" r="r" b="b"/>
            <a:pathLst>
              <a:path w="6235106" h="675810">
                <a:moveTo>
                  <a:pt x="0" y="0"/>
                </a:moveTo>
                <a:lnTo>
                  <a:pt x="6235106" y="0"/>
                </a:lnTo>
                <a:lnTo>
                  <a:pt x="6235106" y="675810"/>
                </a:lnTo>
                <a:lnTo>
                  <a:pt x="0" y="6758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709" t="-1298375" r="-92644" b="-831331"/>
            </a:stretch>
          </a:blipFill>
          <a:ln w="38100" cap="rnd">
            <a:solidFill>
              <a:srgbClr val="C47D3C"/>
            </a:solidFill>
            <a:prstDash val="solid"/>
            <a:round/>
          </a:ln>
        </p:spPr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>
          <a:xfrm>
            <a:off x="810927" y="1028700"/>
            <a:ext cx="683527" cy="683527"/>
          </a:xfrm>
          <a:custGeom>
            <a:avLst/>
            <a:gdLst/>
            <a:ahLst/>
            <a:cxnLst/>
            <a:rect l="l" t="t" r="r" b="b"/>
            <a:pathLst>
              <a:path w="683527" h="683527">
                <a:moveTo>
                  <a:pt x="0" y="0"/>
                </a:moveTo>
                <a:lnTo>
                  <a:pt x="683526" y="0"/>
                </a:lnTo>
                <a:lnTo>
                  <a:pt x="683526" y="683527"/>
                </a:lnTo>
                <a:lnTo>
                  <a:pt x="0" y="6835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12" name="Freeform 12"/>
          <p:cNvSpPr/>
          <p:nvPr/>
        </p:nvSpPr>
        <p:spPr>
          <a:xfrm>
            <a:off x="17254967" y="8581562"/>
            <a:ext cx="620454" cy="620454"/>
          </a:xfrm>
          <a:custGeom>
            <a:avLst/>
            <a:gdLst/>
            <a:ahLst/>
            <a:cxnLst/>
            <a:rect l="l" t="t" r="r" b="b"/>
            <a:pathLst>
              <a:path w="620454" h="620454">
                <a:moveTo>
                  <a:pt x="0" y="0"/>
                </a:moveTo>
                <a:lnTo>
                  <a:pt x="620454" y="0"/>
                </a:lnTo>
                <a:lnTo>
                  <a:pt x="620454" y="620454"/>
                </a:lnTo>
                <a:lnTo>
                  <a:pt x="0" y="6204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13" name="Freeform 13"/>
          <p:cNvSpPr/>
          <p:nvPr/>
        </p:nvSpPr>
        <p:spPr>
          <a:xfrm flipH="1">
            <a:off x="9303861" y="1903504"/>
            <a:ext cx="4670298" cy="8229600"/>
          </a:xfrm>
          <a:custGeom>
            <a:avLst/>
            <a:gdLst/>
            <a:ahLst/>
            <a:cxnLst/>
            <a:rect l="l" t="t" r="r" b="b"/>
            <a:pathLst>
              <a:path w="4670298" h="8229600">
                <a:moveTo>
                  <a:pt x="4670298" y="0"/>
                </a:moveTo>
                <a:lnTo>
                  <a:pt x="0" y="0"/>
                </a:lnTo>
                <a:lnTo>
                  <a:pt x="0" y="8229600"/>
                </a:lnTo>
                <a:lnTo>
                  <a:pt x="4670298" y="8229600"/>
                </a:lnTo>
                <a:lnTo>
                  <a:pt x="467029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Freeform 14"/>
          <p:cNvSpPr/>
          <p:nvPr/>
        </p:nvSpPr>
        <p:spPr>
          <a:xfrm>
            <a:off x="14050359" y="1903504"/>
            <a:ext cx="3610737" cy="8229600"/>
          </a:xfrm>
          <a:custGeom>
            <a:avLst/>
            <a:gdLst/>
            <a:ahLst/>
            <a:cxnLst/>
            <a:rect l="l" t="t" r="r" b="b"/>
            <a:pathLst>
              <a:path w="3610737" h="8229600">
                <a:moveTo>
                  <a:pt x="0" y="0"/>
                </a:moveTo>
                <a:lnTo>
                  <a:pt x="3610737" y="0"/>
                </a:lnTo>
                <a:lnTo>
                  <a:pt x="361073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5" name="TextBox 15"/>
          <p:cNvSpPr txBox="1"/>
          <p:nvPr/>
        </p:nvSpPr>
        <p:spPr>
          <a:xfrm>
            <a:off x="1549695" y="3773869"/>
            <a:ext cx="8031904" cy="289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50"/>
              </a:lnSpc>
            </a:pPr>
            <a:r>
              <a:rPr lang="en-US" sz="9160" b="1" spc="742">
                <a:solidFill>
                  <a:srgbClr val="2C2B2B"/>
                </a:solidFill>
                <a:latin typeface="Opun Bold"/>
                <a:ea typeface="Opun Bold"/>
                <a:cs typeface="Opun Bold"/>
                <a:sym typeface="Opun Bold"/>
              </a:rPr>
              <a:t>บุคลากรสุขใจ</a:t>
            </a:r>
          </a:p>
          <a:p>
            <a:pPr algn="ctr">
              <a:lnSpc>
                <a:spcPts val="11450"/>
              </a:lnSpc>
            </a:pPr>
            <a:r>
              <a:rPr lang="en-US" sz="9160" b="1">
                <a:solidFill>
                  <a:srgbClr val="2C2B2B"/>
                </a:solidFill>
                <a:latin typeface="Opun Bold"/>
                <a:ea typeface="Opun Bold"/>
                <a:cs typeface="Opun Bold"/>
                <a:sym typeface="Opun Bold"/>
              </a:rPr>
              <a:t>วินัยสร้างสรรค์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24027" y="2825164"/>
            <a:ext cx="6259173" cy="836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1"/>
              </a:lnSpc>
            </a:pPr>
            <a:r>
              <a:rPr lang="en-US" sz="6399" b="1">
                <a:solidFill>
                  <a:srgbClr val="C47D3C"/>
                </a:solidFill>
                <a:latin typeface="Opun Bold"/>
                <a:ea typeface="Opun Bold"/>
                <a:cs typeface="Opun Bold"/>
                <a:sym typeface="Opun Bold"/>
              </a:rPr>
              <a:t>โครงการ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48094" y="7187008"/>
            <a:ext cx="6235106" cy="390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9"/>
              </a:lnSpc>
              <a:spcBef>
                <a:spcPct val="0"/>
              </a:spcBef>
            </a:pPr>
            <a:r>
              <a:rPr lang="en-US" sz="2263" b="1">
                <a:solidFill>
                  <a:srgbClr val="C47D3C"/>
                </a:solidFill>
                <a:latin typeface="Opun Bold"/>
                <a:ea typeface="Opun Bold"/>
                <a:cs typeface="Opun Bold"/>
                <a:sym typeface="Opun Bold"/>
              </a:rPr>
              <a:t>กลุ่มตรวจสอบภายใน สำนักงานเศรษฐกิจการคลัง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8784" y="518870"/>
            <a:ext cx="4656507" cy="4656507"/>
          </a:xfrm>
          <a:custGeom>
            <a:avLst/>
            <a:gdLst/>
            <a:ahLst/>
            <a:cxnLst/>
            <a:rect l="l" t="t" r="r" b="b"/>
            <a:pathLst>
              <a:path w="4656507" h="4656507">
                <a:moveTo>
                  <a:pt x="0" y="0"/>
                </a:moveTo>
                <a:lnTo>
                  <a:pt x="4656507" y="0"/>
                </a:lnTo>
                <a:lnTo>
                  <a:pt x="4656507" y="4656507"/>
                </a:lnTo>
                <a:lnTo>
                  <a:pt x="0" y="46565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16669" t="-45786" r="-16373" b="-32795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>
            <a:off x="13435906" y="4973153"/>
            <a:ext cx="4656507" cy="4656507"/>
          </a:xfrm>
          <a:custGeom>
            <a:avLst/>
            <a:gdLst/>
            <a:ahLst/>
            <a:cxnLst/>
            <a:rect l="l" t="t" r="r" b="b"/>
            <a:pathLst>
              <a:path w="4656507" h="4656507">
                <a:moveTo>
                  <a:pt x="0" y="0"/>
                </a:moveTo>
                <a:lnTo>
                  <a:pt x="4656507" y="0"/>
                </a:lnTo>
                <a:lnTo>
                  <a:pt x="4656507" y="4656507"/>
                </a:lnTo>
                <a:lnTo>
                  <a:pt x="0" y="46565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16669" t="-45786" r="-16373" b="-32795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1300502" y="1281286"/>
            <a:ext cx="15686997" cy="7724427"/>
            <a:chOff x="0" y="0"/>
            <a:chExt cx="948486" cy="46704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48486" cy="467044"/>
            </a:xfrm>
            <a:custGeom>
              <a:avLst/>
              <a:gdLst/>
              <a:ahLst/>
              <a:cxnLst/>
              <a:rect l="l" t="t" r="r" b="b"/>
              <a:pathLst>
                <a:path w="948486" h="467044">
                  <a:moveTo>
                    <a:pt x="745286" y="0"/>
                  </a:moveTo>
                  <a:cubicBezTo>
                    <a:pt x="857511" y="0"/>
                    <a:pt x="948486" y="104551"/>
                    <a:pt x="948486" y="233522"/>
                  </a:cubicBezTo>
                  <a:cubicBezTo>
                    <a:pt x="948486" y="362492"/>
                    <a:pt x="857511" y="467044"/>
                    <a:pt x="745286" y="467044"/>
                  </a:cubicBezTo>
                  <a:lnTo>
                    <a:pt x="203200" y="467044"/>
                  </a:lnTo>
                  <a:cubicBezTo>
                    <a:pt x="90976" y="467044"/>
                    <a:pt x="0" y="362492"/>
                    <a:pt x="0" y="233522"/>
                  </a:cubicBezTo>
                  <a:cubicBezTo>
                    <a:pt x="0" y="1045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EEC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948486" cy="5146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1700896" y="1682034"/>
            <a:ext cx="14882187" cy="6922931"/>
            <a:chOff x="0" y="0"/>
            <a:chExt cx="1004001" cy="4670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04001" cy="467044"/>
            </a:xfrm>
            <a:custGeom>
              <a:avLst/>
              <a:gdLst/>
              <a:ahLst/>
              <a:cxnLst/>
              <a:rect l="l" t="t" r="r" b="b"/>
              <a:pathLst>
                <a:path w="1004001" h="467044">
                  <a:moveTo>
                    <a:pt x="800801" y="0"/>
                  </a:moveTo>
                  <a:cubicBezTo>
                    <a:pt x="913026" y="0"/>
                    <a:pt x="1004001" y="104551"/>
                    <a:pt x="1004001" y="233522"/>
                  </a:cubicBezTo>
                  <a:cubicBezTo>
                    <a:pt x="1004001" y="362492"/>
                    <a:pt x="913026" y="467044"/>
                    <a:pt x="800801" y="467044"/>
                  </a:cubicBezTo>
                  <a:lnTo>
                    <a:pt x="203200" y="467044"/>
                  </a:lnTo>
                  <a:cubicBezTo>
                    <a:pt x="90976" y="467044"/>
                    <a:pt x="0" y="362492"/>
                    <a:pt x="0" y="233522"/>
                  </a:cubicBezTo>
                  <a:cubicBezTo>
                    <a:pt x="0" y="104551"/>
                    <a:pt x="90976" y="0"/>
                    <a:pt x="203200" y="0"/>
                  </a:cubicBezTo>
                  <a:close/>
                </a:path>
              </a:pathLst>
            </a:custGeom>
            <a:ln w="38100" cap="sq">
              <a:solidFill>
                <a:srgbClr val="C47D3C"/>
              </a:solidFill>
              <a:prstDash val="lgDash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04001" cy="5146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400053" y="1888863"/>
            <a:ext cx="4094226" cy="8229600"/>
          </a:xfrm>
          <a:custGeom>
            <a:avLst/>
            <a:gdLst/>
            <a:ahLst/>
            <a:cxnLst/>
            <a:rect l="l" t="t" r="r" b="b"/>
            <a:pathLst>
              <a:path w="4094226" h="8229600">
                <a:moveTo>
                  <a:pt x="0" y="0"/>
                </a:moveTo>
                <a:lnTo>
                  <a:pt x="4094226" y="0"/>
                </a:lnTo>
                <a:lnTo>
                  <a:pt x="409422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>
          <a:xfrm>
            <a:off x="12935906" y="1650138"/>
            <a:ext cx="5156507" cy="8229600"/>
          </a:xfrm>
          <a:custGeom>
            <a:avLst/>
            <a:gdLst/>
            <a:ahLst/>
            <a:cxnLst/>
            <a:rect l="l" t="t" r="r" b="b"/>
            <a:pathLst>
              <a:path w="5156507" h="8229600">
                <a:moveTo>
                  <a:pt x="0" y="0"/>
                </a:moveTo>
                <a:lnTo>
                  <a:pt x="5156507" y="0"/>
                </a:lnTo>
                <a:lnTo>
                  <a:pt x="515650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2478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2" name="TextBox 12"/>
          <p:cNvSpPr txBox="1"/>
          <p:nvPr/>
        </p:nvSpPr>
        <p:spPr>
          <a:xfrm>
            <a:off x="6026447" y="7940604"/>
            <a:ext cx="6235106" cy="390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9"/>
              </a:lnSpc>
              <a:spcBef>
                <a:spcPct val="0"/>
              </a:spcBef>
            </a:pPr>
            <a:r>
              <a:rPr lang="en-US" sz="2263" b="1">
                <a:solidFill>
                  <a:srgbClr val="C47D3C"/>
                </a:solidFill>
                <a:latin typeface="Opun Bold"/>
                <a:ea typeface="Opun Bold"/>
                <a:cs typeface="Opun Bold"/>
                <a:sym typeface="Opun Bold"/>
              </a:rPr>
              <a:t>กลุ่มตรวจสอบภายใน สำนักงานเศรษฐกิจการคลัง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37193" y="4437620"/>
            <a:ext cx="5813615" cy="1427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9"/>
              </a:lnSpc>
            </a:pPr>
            <a:r>
              <a:rPr lang="en-US" sz="9063" b="1" spc="734">
                <a:solidFill>
                  <a:srgbClr val="2C2B2B"/>
                </a:solidFill>
                <a:latin typeface="Opun Bold"/>
                <a:ea typeface="Opun Bold"/>
                <a:cs typeface="Opun Bold"/>
                <a:sym typeface="Opun Bold"/>
              </a:rPr>
              <a:t>ขอบคุณค่ะ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31056" y="1436801"/>
            <a:ext cx="4656507" cy="4656507"/>
          </a:xfrm>
          <a:custGeom>
            <a:avLst/>
            <a:gdLst/>
            <a:ahLst/>
            <a:cxnLst/>
            <a:rect l="l" t="t" r="r" b="b"/>
            <a:pathLst>
              <a:path w="4656507" h="4656507">
                <a:moveTo>
                  <a:pt x="0" y="0"/>
                </a:moveTo>
                <a:lnTo>
                  <a:pt x="4656507" y="0"/>
                </a:lnTo>
                <a:lnTo>
                  <a:pt x="4656507" y="4656507"/>
                </a:lnTo>
                <a:lnTo>
                  <a:pt x="0" y="46565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16669" t="-45786" r="-16373" b="-32795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1369394" y="2933423"/>
            <a:ext cx="11808951" cy="5744050"/>
            <a:chOff x="0" y="0"/>
            <a:chExt cx="889809" cy="4328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89809" cy="432816"/>
            </a:xfrm>
            <a:custGeom>
              <a:avLst/>
              <a:gdLst/>
              <a:ahLst/>
              <a:cxnLst/>
              <a:rect l="l" t="t" r="r" b="b"/>
              <a:pathLst>
                <a:path w="889809" h="432816">
                  <a:moveTo>
                    <a:pt x="686609" y="0"/>
                  </a:moveTo>
                  <a:cubicBezTo>
                    <a:pt x="798833" y="0"/>
                    <a:pt x="889809" y="96889"/>
                    <a:pt x="889809" y="216408"/>
                  </a:cubicBezTo>
                  <a:cubicBezTo>
                    <a:pt x="889809" y="335927"/>
                    <a:pt x="798833" y="432816"/>
                    <a:pt x="686609" y="432816"/>
                  </a:cubicBezTo>
                  <a:lnTo>
                    <a:pt x="203200" y="432816"/>
                  </a:lnTo>
                  <a:cubicBezTo>
                    <a:pt x="90976" y="432816"/>
                    <a:pt x="0" y="335927"/>
                    <a:pt x="0" y="216408"/>
                  </a:cubicBezTo>
                  <a:cubicBezTo>
                    <a:pt x="0" y="9688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EEC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89809" cy="480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1670805" y="3223837"/>
            <a:ext cx="11203102" cy="5196775"/>
            <a:chOff x="0" y="0"/>
            <a:chExt cx="941889" cy="4369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41890" cy="436914"/>
            </a:xfrm>
            <a:custGeom>
              <a:avLst/>
              <a:gdLst/>
              <a:ahLst/>
              <a:cxnLst/>
              <a:rect l="l" t="t" r="r" b="b"/>
              <a:pathLst>
                <a:path w="941890" h="436914">
                  <a:moveTo>
                    <a:pt x="738690" y="0"/>
                  </a:moveTo>
                  <a:cubicBezTo>
                    <a:pt x="850914" y="0"/>
                    <a:pt x="941890" y="97806"/>
                    <a:pt x="941890" y="218457"/>
                  </a:cubicBezTo>
                  <a:cubicBezTo>
                    <a:pt x="941890" y="339107"/>
                    <a:pt x="850914" y="436914"/>
                    <a:pt x="738690" y="436914"/>
                  </a:cubicBezTo>
                  <a:lnTo>
                    <a:pt x="203200" y="436914"/>
                  </a:lnTo>
                  <a:cubicBezTo>
                    <a:pt x="90976" y="436914"/>
                    <a:pt x="0" y="339107"/>
                    <a:pt x="0" y="218457"/>
                  </a:cubicBezTo>
                  <a:cubicBezTo>
                    <a:pt x="0" y="97806"/>
                    <a:pt x="90976" y="0"/>
                    <a:pt x="203200" y="0"/>
                  </a:cubicBezTo>
                  <a:close/>
                </a:path>
              </a:pathLst>
            </a:custGeom>
            <a:ln w="38100" cap="sq">
              <a:solidFill>
                <a:srgbClr val="C47D3C"/>
              </a:solidFill>
              <a:prstDash val="lgDash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941889" cy="4845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V="1">
            <a:off x="0" y="0"/>
            <a:ext cx="1609527" cy="1609527"/>
          </a:xfrm>
          <a:custGeom>
            <a:avLst/>
            <a:gdLst/>
            <a:ahLst/>
            <a:cxnLst/>
            <a:rect l="l" t="t" r="r" b="b"/>
            <a:pathLst>
              <a:path w="1609527" h="1609527">
                <a:moveTo>
                  <a:pt x="0" y="1609527"/>
                </a:moveTo>
                <a:lnTo>
                  <a:pt x="1609527" y="1609527"/>
                </a:lnTo>
                <a:lnTo>
                  <a:pt x="1609527" y="0"/>
                </a:lnTo>
                <a:lnTo>
                  <a:pt x="0" y="0"/>
                </a:lnTo>
                <a:lnTo>
                  <a:pt x="0" y="160952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0" name="Freeform 10"/>
          <p:cNvSpPr/>
          <p:nvPr/>
        </p:nvSpPr>
        <p:spPr>
          <a:xfrm flipH="1">
            <a:off x="16678473" y="8677473"/>
            <a:ext cx="1609527" cy="1609527"/>
          </a:xfrm>
          <a:custGeom>
            <a:avLst/>
            <a:gdLst/>
            <a:ahLst/>
            <a:cxnLst/>
            <a:rect l="l" t="t" r="r" b="b"/>
            <a:pathLst>
              <a:path w="1609527" h="1609527">
                <a:moveTo>
                  <a:pt x="1609527" y="0"/>
                </a:moveTo>
                <a:lnTo>
                  <a:pt x="0" y="0"/>
                </a:lnTo>
                <a:lnTo>
                  <a:pt x="0" y="1609527"/>
                </a:lnTo>
                <a:lnTo>
                  <a:pt x="1609527" y="1609527"/>
                </a:lnTo>
                <a:lnTo>
                  <a:pt x="160952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>
          <a:xfrm>
            <a:off x="11687109" y="1609527"/>
            <a:ext cx="510801" cy="510801"/>
          </a:xfrm>
          <a:custGeom>
            <a:avLst/>
            <a:gdLst/>
            <a:ahLst/>
            <a:cxnLst/>
            <a:rect l="l" t="t" r="r" b="b"/>
            <a:pathLst>
              <a:path w="510801" h="510801">
                <a:moveTo>
                  <a:pt x="0" y="0"/>
                </a:moveTo>
                <a:lnTo>
                  <a:pt x="510801" y="0"/>
                </a:lnTo>
                <a:lnTo>
                  <a:pt x="510801" y="510801"/>
                </a:lnTo>
                <a:lnTo>
                  <a:pt x="0" y="5108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12" name="Freeform 12"/>
          <p:cNvSpPr/>
          <p:nvPr/>
        </p:nvSpPr>
        <p:spPr>
          <a:xfrm>
            <a:off x="16678473" y="2933423"/>
            <a:ext cx="580827" cy="580827"/>
          </a:xfrm>
          <a:custGeom>
            <a:avLst/>
            <a:gdLst/>
            <a:ahLst/>
            <a:cxnLst/>
            <a:rect l="l" t="t" r="r" b="b"/>
            <a:pathLst>
              <a:path w="580827" h="580827">
                <a:moveTo>
                  <a:pt x="0" y="0"/>
                </a:moveTo>
                <a:lnTo>
                  <a:pt x="580827" y="0"/>
                </a:lnTo>
                <a:lnTo>
                  <a:pt x="580827" y="580827"/>
                </a:lnTo>
                <a:lnTo>
                  <a:pt x="0" y="5808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13" name="Freeform 13"/>
          <p:cNvSpPr/>
          <p:nvPr/>
        </p:nvSpPr>
        <p:spPr>
          <a:xfrm>
            <a:off x="804763" y="2893795"/>
            <a:ext cx="620454" cy="620454"/>
          </a:xfrm>
          <a:custGeom>
            <a:avLst/>
            <a:gdLst/>
            <a:ahLst/>
            <a:cxnLst/>
            <a:rect l="l" t="t" r="r" b="b"/>
            <a:pathLst>
              <a:path w="620454" h="620454">
                <a:moveTo>
                  <a:pt x="0" y="0"/>
                </a:moveTo>
                <a:lnTo>
                  <a:pt x="620455" y="0"/>
                </a:lnTo>
                <a:lnTo>
                  <a:pt x="620455" y="620455"/>
                </a:lnTo>
                <a:lnTo>
                  <a:pt x="0" y="6204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14" name="Freeform 14"/>
          <p:cNvSpPr/>
          <p:nvPr/>
        </p:nvSpPr>
        <p:spPr>
          <a:xfrm>
            <a:off x="1106085" y="8677473"/>
            <a:ext cx="634856" cy="634856"/>
          </a:xfrm>
          <a:custGeom>
            <a:avLst/>
            <a:gdLst/>
            <a:ahLst/>
            <a:cxnLst/>
            <a:rect l="l" t="t" r="r" b="b"/>
            <a:pathLst>
              <a:path w="634856" h="634856">
                <a:moveTo>
                  <a:pt x="0" y="0"/>
                </a:moveTo>
                <a:lnTo>
                  <a:pt x="634856" y="0"/>
                </a:lnTo>
                <a:lnTo>
                  <a:pt x="634856" y="634857"/>
                </a:lnTo>
                <a:lnTo>
                  <a:pt x="0" y="6348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15" name="Freeform 15"/>
          <p:cNvSpPr/>
          <p:nvPr/>
        </p:nvSpPr>
        <p:spPr>
          <a:xfrm>
            <a:off x="11545919" y="8948073"/>
            <a:ext cx="620454" cy="620454"/>
          </a:xfrm>
          <a:custGeom>
            <a:avLst/>
            <a:gdLst/>
            <a:ahLst/>
            <a:cxnLst/>
            <a:rect l="l" t="t" r="r" b="b"/>
            <a:pathLst>
              <a:path w="620454" h="620454">
                <a:moveTo>
                  <a:pt x="0" y="0"/>
                </a:moveTo>
                <a:lnTo>
                  <a:pt x="620455" y="0"/>
                </a:lnTo>
                <a:lnTo>
                  <a:pt x="620455" y="620454"/>
                </a:lnTo>
                <a:lnTo>
                  <a:pt x="0" y="6204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16" name="Freeform 16"/>
          <p:cNvSpPr/>
          <p:nvPr/>
        </p:nvSpPr>
        <p:spPr>
          <a:xfrm flipH="1">
            <a:off x="11942509" y="1864927"/>
            <a:ext cx="5410962" cy="8229600"/>
          </a:xfrm>
          <a:custGeom>
            <a:avLst/>
            <a:gdLst/>
            <a:ahLst/>
            <a:cxnLst/>
            <a:rect l="l" t="t" r="r" b="b"/>
            <a:pathLst>
              <a:path w="5410962" h="8229600">
                <a:moveTo>
                  <a:pt x="5410962" y="0"/>
                </a:moveTo>
                <a:lnTo>
                  <a:pt x="0" y="0"/>
                </a:lnTo>
                <a:lnTo>
                  <a:pt x="0" y="8229600"/>
                </a:lnTo>
                <a:lnTo>
                  <a:pt x="5410962" y="8229600"/>
                </a:lnTo>
                <a:lnTo>
                  <a:pt x="5410962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7" name="TextBox 17"/>
          <p:cNvSpPr txBox="1"/>
          <p:nvPr/>
        </p:nvSpPr>
        <p:spPr>
          <a:xfrm>
            <a:off x="3231674" y="3976376"/>
            <a:ext cx="9642232" cy="4039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2C2B2B"/>
                </a:solidFill>
                <a:latin typeface="Opun"/>
                <a:ea typeface="Opun"/>
                <a:cs typeface="Opun"/>
                <a:sym typeface="Opun"/>
              </a:rPr>
              <a:t>เพื่อส่งเสริมให้บุคลากร สศค. มีความรู้ความเข้าใจ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2C2B2B"/>
                </a:solidFill>
                <a:latin typeface="Opun"/>
                <a:ea typeface="Opun"/>
                <a:cs typeface="Opun"/>
                <a:sym typeface="Opun"/>
              </a:rPr>
              <a:t>เกี่ยวกับระเบียบวินัย 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endParaRPr lang="en-US" sz="3200" dirty="0">
              <a:solidFill>
                <a:srgbClr val="2C2B2B"/>
              </a:solidFill>
              <a:latin typeface="Opun"/>
              <a:ea typeface="Opun"/>
              <a:cs typeface="Opun"/>
              <a:sym typeface="Opun"/>
            </a:endParaRPr>
          </a:p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2C2B2B"/>
                </a:solidFill>
                <a:latin typeface="Opun"/>
                <a:ea typeface="Opun"/>
                <a:cs typeface="Opun"/>
                <a:sym typeface="Opun"/>
              </a:rPr>
              <a:t>เพื่อให้บุคลากรทุกคนตระหนักในความสำคัญเรื่องวินัย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2C2B2B"/>
                </a:solidFill>
                <a:latin typeface="Opun"/>
                <a:ea typeface="Opun"/>
                <a:cs typeface="Opun"/>
                <a:sym typeface="Opun"/>
              </a:rPr>
              <a:t>​</a:t>
            </a:r>
            <a:endParaRPr lang="th-TH" sz="3200" dirty="0">
              <a:solidFill>
                <a:srgbClr val="2C2B2B"/>
              </a:solidFill>
              <a:latin typeface="Opun"/>
              <a:ea typeface="Opun"/>
              <a:cs typeface="Opun"/>
              <a:sym typeface="Opun"/>
            </a:endParaRPr>
          </a:p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2C2B2B"/>
                </a:solidFill>
                <a:latin typeface="Opun"/>
                <a:ea typeface="Opun"/>
                <a:cs typeface="Opun"/>
                <a:sym typeface="Opun"/>
              </a:rPr>
              <a:t>สามารถยึดถือเป็นหลักในการปฏิบัติงานและสามารถนำไปประยุกต์ใช้ในชีวิตประจำวัน</a:t>
            </a:r>
          </a:p>
        </p:txBody>
      </p:sp>
      <p:sp>
        <p:nvSpPr>
          <p:cNvPr id="18" name="Freeform 18"/>
          <p:cNvSpPr/>
          <p:nvPr/>
        </p:nvSpPr>
        <p:spPr>
          <a:xfrm>
            <a:off x="2537523" y="4033526"/>
            <a:ext cx="500768" cy="500768"/>
          </a:xfrm>
          <a:custGeom>
            <a:avLst/>
            <a:gdLst/>
            <a:ahLst/>
            <a:cxnLst/>
            <a:rect l="l" t="t" r="r" b="b"/>
            <a:pathLst>
              <a:path w="500768" h="500768">
                <a:moveTo>
                  <a:pt x="0" y="0"/>
                </a:moveTo>
                <a:lnTo>
                  <a:pt x="500767" y="0"/>
                </a:lnTo>
                <a:lnTo>
                  <a:pt x="500767" y="500767"/>
                </a:lnTo>
                <a:lnTo>
                  <a:pt x="0" y="5007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9" name="Freeform 19"/>
          <p:cNvSpPr/>
          <p:nvPr/>
        </p:nvSpPr>
        <p:spPr>
          <a:xfrm>
            <a:off x="2537523" y="5678811"/>
            <a:ext cx="500768" cy="500768"/>
          </a:xfrm>
          <a:custGeom>
            <a:avLst/>
            <a:gdLst/>
            <a:ahLst/>
            <a:cxnLst/>
            <a:rect l="l" t="t" r="r" b="b"/>
            <a:pathLst>
              <a:path w="500768" h="500768">
                <a:moveTo>
                  <a:pt x="0" y="0"/>
                </a:moveTo>
                <a:lnTo>
                  <a:pt x="500767" y="0"/>
                </a:lnTo>
                <a:lnTo>
                  <a:pt x="500767" y="500767"/>
                </a:lnTo>
                <a:lnTo>
                  <a:pt x="0" y="5007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20" name="Freeform 20"/>
          <p:cNvSpPr/>
          <p:nvPr/>
        </p:nvSpPr>
        <p:spPr>
          <a:xfrm>
            <a:off x="2537523" y="6823328"/>
            <a:ext cx="500768" cy="500768"/>
          </a:xfrm>
          <a:custGeom>
            <a:avLst/>
            <a:gdLst/>
            <a:ahLst/>
            <a:cxnLst/>
            <a:rect l="l" t="t" r="r" b="b"/>
            <a:pathLst>
              <a:path w="500768" h="500768">
                <a:moveTo>
                  <a:pt x="0" y="0"/>
                </a:moveTo>
                <a:lnTo>
                  <a:pt x="500767" y="0"/>
                </a:lnTo>
                <a:lnTo>
                  <a:pt x="500767" y="500768"/>
                </a:lnTo>
                <a:lnTo>
                  <a:pt x="0" y="5007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21" name="TextBox 21"/>
          <p:cNvSpPr txBox="1"/>
          <p:nvPr/>
        </p:nvSpPr>
        <p:spPr>
          <a:xfrm>
            <a:off x="5133474" y="1482213"/>
            <a:ext cx="4380511" cy="870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7"/>
              </a:lnSpc>
            </a:pPr>
            <a:r>
              <a:rPr lang="en-US" sz="6399" b="1">
                <a:solidFill>
                  <a:srgbClr val="C47D3C"/>
                </a:solidFill>
                <a:latin typeface="Opun Bold"/>
                <a:ea typeface="Opun Bold"/>
                <a:cs typeface="Opun Bold"/>
                <a:sym typeface="Opun Bold"/>
              </a:rPr>
              <a:t>วัตถุประสงค์</a:t>
            </a:r>
          </a:p>
        </p:txBody>
      </p:sp>
      <p:sp>
        <p:nvSpPr>
          <p:cNvPr id="22" name="AutoShape 22"/>
          <p:cNvSpPr/>
          <p:nvPr/>
        </p:nvSpPr>
        <p:spPr>
          <a:xfrm flipV="1">
            <a:off x="5030727" y="2485465"/>
            <a:ext cx="4483258" cy="0"/>
          </a:xfrm>
          <a:prstGeom prst="line">
            <a:avLst/>
          </a:prstGeom>
          <a:ln w="19050" cap="flat">
            <a:solidFill>
              <a:srgbClr val="C47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23" name="TextBox 23"/>
          <p:cNvSpPr txBox="1"/>
          <p:nvPr/>
        </p:nvSpPr>
        <p:spPr>
          <a:xfrm>
            <a:off x="6026447" y="9787602"/>
            <a:ext cx="6235106" cy="390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9"/>
              </a:lnSpc>
              <a:spcBef>
                <a:spcPct val="0"/>
              </a:spcBef>
            </a:pPr>
            <a:r>
              <a:rPr lang="en-US" sz="2263" b="1">
                <a:solidFill>
                  <a:srgbClr val="C47D3C"/>
                </a:solidFill>
                <a:latin typeface="Opun Bold"/>
                <a:ea typeface="Opun Bold"/>
                <a:cs typeface="Opun Bold"/>
                <a:sym typeface="Opun Bold"/>
              </a:rPr>
              <a:t>กลุ่มตรวจสอบภายใน สำนักงานเศรษฐกิจการคลัง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609527" cy="1609527"/>
          </a:xfrm>
          <a:custGeom>
            <a:avLst/>
            <a:gdLst/>
            <a:ahLst/>
            <a:cxnLst/>
            <a:rect l="l" t="t" r="r" b="b"/>
            <a:pathLst>
              <a:path w="1609527" h="1609527">
                <a:moveTo>
                  <a:pt x="0" y="1609527"/>
                </a:moveTo>
                <a:lnTo>
                  <a:pt x="1609527" y="1609527"/>
                </a:lnTo>
                <a:lnTo>
                  <a:pt x="1609527" y="0"/>
                </a:lnTo>
                <a:lnTo>
                  <a:pt x="0" y="0"/>
                </a:lnTo>
                <a:lnTo>
                  <a:pt x="0" y="160952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16678473" y="8677473"/>
            <a:ext cx="1609527" cy="1609527"/>
          </a:xfrm>
          <a:custGeom>
            <a:avLst/>
            <a:gdLst/>
            <a:ahLst/>
            <a:cxnLst/>
            <a:rect l="l" t="t" r="r" b="b"/>
            <a:pathLst>
              <a:path w="1609527" h="1609527">
                <a:moveTo>
                  <a:pt x="1609527" y="0"/>
                </a:moveTo>
                <a:lnTo>
                  <a:pt x="0" y="0"/>
                </a:lnTo>
                <a:lnTo>
                  <a:pt x="0" y="1609527"/>
                </a:lnTo>
                <a:lnTo>
                  <a:pt x="1609527" y="1609527"/>
                </a:lnTo>
                <a:lnTo>
                  <a:pt x="160952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4812269" y="4528391"/>
            <a:ext cx="4656507" cy="4656507"/>
          </a:xfrm>
          <a:custGeom>
            <a:avLst/>
            <a:gdLst/>
            <a:ahLst/>
            <a:cxnLst/>
            <a:rect l="l" t="t" r="r" b="b"/>
            <a:pathLst>
              <a:path w="4656507" h="4656507">
                <a:moveTo>
                  <a:pt x="0" y="0"/>
                </a:moveTo>
                <a:lnTo>
                  <a:pt x="4656507" y="0"/>
                </a:lnTo>
                <a:lnTo>
                  <a:pt x="4656507" y="4656507"/>
                </a:lnTo>
                <a:lnTo>
                  <a:pt x="0" y="46565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669" t="-45786" r="-16373" b="-32795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5" name="Group 5"/>
          <p:cNvGrpSpPr/>
          <p:nvPr/>
        </p:nvGrpSpPr>
        <p:grpSpPr>
          <a:xfrm>
            <a:off x="9673080" y="2312543"/>
            <a:ext cx="7367203" cy="3812445"/>
            <a:chOff x="0" y="0"/>
            <a:chExt cx="9822937" cy="508326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9822937" cy="5083260"/>
              <a:chOff x="0" y="0"/>
              <a:chExt cx="1940333" cy="100410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940333" cy="1004101"/>
              </a:xfrm>
              <a:custGeom>
                <a:avLst/>
                <a:gdLst/>
                <a:ahLst/>
                <a:cxnLst/>
                <a:rect l="l" t="t" r="r" b="b"/>
                <a:pathLst>
                  <a:path w="1940333" h="1004101">
                    <a:moveTo>
                      <a:pt x="31526" y="0"/>
                    </a:moveTo>
                    <a:lnTo>
                      <a:pt x="1908808" y="0"/>
                    </a:lnTo>
                    <a:cubicBezTo>
                      <a:pt x="1917169" y="0"/>
                      <a:pt x="1925187" y="3321"/>
                      <a:pt x="1931100" y="9234"/>
                    </a:cubicBezTo>
                    <a:cubicBezTo>
                      <a:pt x="1937012" y="15146"/>
                      <a:pt x="1940333" y="23165"/>
                      <a:pt x="1940333" y="31526"/>
                    </a:cubicBezTo>
                    <a:lnTo>
                      <a:pt x="1940333" y="972575"/>
                    </a:lnTo>
                    <a:cubicBezTo>
                      <a:pt x="1940333" y="980936"/>
                      <a:pt x="1937012" y="988955"/>
                      <a:pt x="1931100" y="994867"/>
                    </a:cubicBezTo>
                    <a:cubicBezTo>
                      <a:pt x="1925187" y="1000779"/>
                      <a:pt x="1917169" y="1004101"/>
                      <a:pt x="1908808" y="1004101"/>
                    </a:cubicBezTo>
                    <a:lnTo>
                      <a:pt x="31526" y="1004101"/>
                    </a:lnTo>
                    <a:cubicBezTo>
                      <a:pt x="14115" y="1004101"/>
                      <a:pt x="0" y="989986"/>
                      <a:pt x="0" y="972575"/>
                    </a:cubicBezTo>
                    <a:lnTo>
                      <a:pt x="0" y="31526"/>
                    </a:lnTo>
                    <a:cubicBezTo>
                      <a:pt x="0" y="23165"/>
                      <a:pt x="3321" y="15146"/>
                      <a:pt x="9234" y="9234"/>
                    </a:cubicBezTo>
                    <a:cubicBezTo>
                      <a:pt x="15146" y="3321"/>
                      <a:pt x="23165" y="0"/>
                      <a:pt x="31526" y="0"/>
                    </a:cubicBezTo>
                    <a:close/>
                  </a:path>
                </a:pathLst>
              </a:custGeom>
              <a:solidFill>
                <a:srgbClr val="F7EECC"/>
              </a:solidFill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1940333" cy="10612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50891" y="221466"/>
              <a:ext cx="9321155" cy="4640329"/>
              <a:chOff x="0" y="0"/>
              <a:chExt cx="1841216" cy="91660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841216" cy="916608"/>
              </a:xfrm>
              <a:custGeom>
                <a:avLst/>
                <a:gdLst/>
                <a:ahLst/>
                <a:cxnLst/>
                <a:rect l="l" t="t" r="r" b="b"/>
                <a:pathLst>
                  <a:path w="1841216" h="916608">
                    <a:moveTo>
                      <a:pt x="33223" y="0"/>
                    </a:moveTo>
                    <a:lnTo>
                      <a:pt x="1807993" y="0"/>
                    </a:lnTo>
                    <a:cubicBezTo>
                      <a:pt x="1826341" y="0"/>
                      <a:pt x="1841216" y="14874"/>
                      <a:pt x="1841216" y="33223"/>
                    </a:cubicBezTo>
                    <a:lnTo>
                      <a:pt x="1841216" y="883385"/>
                    </a:lnTo>
                    <a:cubicBezTo>
                      <a:pt x="1841216" y="901734"/>
                      <a:pt x="1826341" y="916608"/>
                      <a:pt x="1807993" y="916608"/>
                    </a:cubicBezTo>
                    <a:lnTo>
                      <a:pt x="33223" y="916608"/>
                    </a:lnTo>
                    <a:cubicBezTo>
                      <a:pt x="14874" y="916608"/>
                      <a:pt x="0" y="901734"/>
                      <a:pt x="0" y="883385"/>
                    </a:cubicBezTo>
                    <a:lnTo>
                      <a:pt x="0" y="33223"/>
                    </a:lnTo>
                    <a:cubicBezTo>
                      <a:pt x="0" y="14874"/>
                      <a:pt x="14874" y="0"/>
                      <a:pt x="33223" y="0"/>
                    </a:cubicBezTo>
                    <a:close/>
                  </a:path>
                </a:pathLst>
              </a:custGeom>
              <a:ln w="38100" cap="rnd">
                <a:solidFill>
                  <a:srgbClr val="C47D3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57150"/>
                <a:ext cx="1841216" cy="9737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</p:grpSp>
      <p:sp>
        <p:nvSpPr>
          <p:cNvPr id="12" name="Freeform 12"/>
          <p:cNvSpPr/>
          <p:nvPr/>
        </p:nvSpPr>
        <p:spPr>
          <a:xfrm>
            <a:off x="7625748" y="1556010"/>
            <a:ext cx="756532" cy="756532"/>
          </a:xfrm>
          <a:custGeom>
            <a:avLst/>
            <a:gdLst/>
            <a:ahLst/>
            <a:cxnLst/>
            <a:rect l="l" t="t" r="r" b="b"/>
            <a:pathLst>
              <a:path w="756532" h="756532">
                <a:moveTo>
                  <a:pt x="0" y="0"/>
                </a:moveTo>
                <a:lnTo>
                  <a:pt x="756533" y="0"/>
                </a:lnTo>
                <a:lnTo>
                  <a:pt x="756533" y="756533"/>
                </a:lnTo>
                <a:lnTo>
                  <a:pt x="0" y="7565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13" name="Freeform 13"/>
          <p:cNvSpPr/>
          <p:nvPr/>
        </p:nvSpPr>
        <p:spPr>
          <a:xfrm>
            <a:off x="632182" y="8465265"/>
            <a:ext cx="793035" cy="793035"/>
          </a:xfrm>
          <a:custGeom>
            <a:avLst/>
            <a:gdLst/>
            <a:ahLst/>
            <a:cxnLst/>
            <a:rect l="l" t="t" r="r" b="b"/>
            <a:pathLst>
              <a:path w="793035" h="793035">
                <a:moveTo>
                  <a:pt x="0" y="0"/>
                </a:moveTo>
                <a:lnTo>
                  <a:pt x="793036" y="0"/>
                </a:lnTo>
                <a:lnTo>
                  <a:pt x="793036" y="793035"/>
                </a:lnTo>
                <a:lnTo>
                  <a:pt x="0" y="7930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14" name="Freeform 14"/>
          <p:cNvSpPr/>
          <p:nvPr/>
        </p:nvSpPr>
        <p:spPr>
          <a:xfrm>
            <a:off x="17040283" y="7295345"/>
            <a:ext cx="697811" cy="697811"/>
          </a:xfrm>
          <a:custGeom>
            <a:avLst/>
            <a:gdLst/>
            <a:ahLst/>
            <a:cxnLst/>
            <a:rect l="l" t="t" r="r" b="b"/>
            <a:pathLst>
              <a:path w="697811" h="697811">
                <a:moveTo>
                  <a:pt x="0" y="0"/>
                </a:moveTo>
                <a:lnTo>
                  <a:pt x="697811" y="0"/>
                </a:lnTo>
                <a:lnTo>
                  <a:pt x="697811" y="697811"/>
                </a:lnTo>
                <a:lnTo>
                  <a:pt x="0" y="6978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grpSp>
        <p:nvGrpSpPr>
          <p:cNvPr id="15" name="Group 15"/>
          <p:cNvGrpSpPr/>
          <p:nvPr/>
        </p:nvGrpSpPr>
        <p:grpSpPr>
          <a:xfrm>
            <a:off x="1370698" y="4180711"/>
            <a:ext cx="7367203" cy="3812445"/>
            <a:chOff x="0" y="0"/>
            <a:chExt cx="9822937" cy="508326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9822937" cy="5083260"/>
              <a:chOff x="0" y="0"/>
              <a:chExt cx="1940333" cy="1004101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940333" cy="1004101"/>
              </a:xfrm>
              <a:custGeom>
                <a:avLst/>
                <a:gdLst/>
                <a:ahLst/>
                <a:cxnLst/>
                <a:rect l="l" t="t" r="r" b="b"/>
                <a:pathLst>
                  <a:path w="1940333" h="1004101">
                    <a:moveTo>
                      <a:pt x="31526" y="0"/>
                    </a:moveTo>
                    <a:lnTo>
                      <a:pt x="1908808" y="0"/>
                    </a:lnTo>
                    <a:cubicBezTo>
                      <a:pt x="1917169" y="0"/>
                      <a:pt x="1925187" y="3321"/>
                      <a:pt x="1931100" y="9234"/>
                    </a:cubicBezTo>
                    <a:cubicBezTo>
                      <a:pt x="1937012" y="15146"/>
                      <a:pt x="1940333" y="23165"/>
                      <a:pt x="1940333" y="31526"/>
                    </a:cubicBezTo>
                    <a:lnTo>
                      <a:pt x="1940333" y="972575"/>
                    </a:lnTo>
                    <a:cubicBezTo>
                      <a:pt x="1940333" y="980936"/>
                      <a:pt x="1937012" y="988955"/>
                      <a:pt x="1931100" y="994867"/>
                    </a:cubicBezTo>
                    <a:cubicBezTo>
                      <a:pt x="1925187" y="1000779"/>
                      <a:pt x="1917169" y="1004101"/>
                      <a:pt x="1908808" y="1004101"/>
                    </a:cubicBezTo>
                    <a:lnTo>
                      <a:pt x="31526" y="1004101"/>
                    </a:lnTo>
                    <a:cubicBezTo>
                      <a:pt x="14115" y="1004101"/>
                      <a:pt x="0" y="989986"/>
                      <a:pt x="0" y="972575"/>
                    </a:cubicBezTo>
                    <a:lnTo>
                      <a:pt x="0" y="31526"/>
                    </a:lnTo>
                    <a:cubicBezTo>
                      <a:pt x="0" y="23165"/>
                      <a:pt x="3321" y="15146"/>
                      <a:pt x="9234" y="9234"/>
                    </a:cubicBezTo>
                    <a:cubicBezTo>
                      <a:pt x="15146" y="3321"/>
                      <a:pt x="23165" y="0"/>
                      <a:pt x="31526" y="0"/>
                    </a:cubicBezTo>
                    <a:close/>
                  </a:path>
                </a:pathLst>
              </a:custGeom>
              <a:solidFill>
                <a:srgbClr val="F7EECC"/>
              </a:solidFill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1940333" cy="10612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250891" y="221466"/>
              <a:ext cx="9321155" cy="4640329"/>
              <a:chOff x="0" y="0"/>
              <a:chExt cx="1841216" cy="91660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841216" cy="916608"/>
              </a:xfrm>
              <a:custGeom>
                <a:avLst/>
                <a:gdLst/>
                <a:ahLst/>
                <a:cxnLst/>
                <a:rect l="l" t="t" r="r" b="b"/>
                <a:pathLst>
                  <a:path w="1841216" h="916608">
                    <a:moveTo>
                      <a:pt x="33223" y="0"/>
                    </a:moveTo>
                    <a:lnTo>
                      <a:pt x="1807993" y="0"/>
                    </a:lnTo>
                    <a:cubicBezTo>
                      <a:pt x="1826341" y="0"/>
                      <a:pt x="1841216" y="14874"/>
                      <a:pt x="1841216" y="33223"/>
                    </a:cubicBezTo>
                    <a:lnTo>
                      <a:pt x="1841216" y="883385"/>
                    </a:lnTo>
                    <a:cubicBezTo>
                      <a:pt x="1841216" y="901734"/>
                      <a:pt x="1826341" y="916608"/>
                      <a:pt x="1807993" y="916608"/>
                    </a:cubicBezTo>
                    <a:lnTo>
                      <a:pt x="33223" y="916608"/>
                    </a:lnTo>
                    <a:cubicBezTo>
                      <a:pt x="14874" y="916608"/>
                      <a:pt x="0" y="901734"/>
                      <a:pt x="0" y="883385"/>
                    </a:cubicBezTo>
                    <a:lnTo>
                      <a:pt x="0" y="33223"/>
                    </a:lnTo>
                    <a:cubicBezTo>
                      <a:pt x="0" y="14874"/>
                      <a:pt x="14874" y="0"/>
                      <a:pt x="33223" y="0"/>
                    </a:cubicBezTo>
                    <a:close/>
                  </a:path>
                </a:pathLst>
              </a:custGeom>
              <a:ln w="38100" cap="rnd">
                <a:solidFill>
                  <a:srgbClr val="C47D3C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57150"/>
                <a:ext cx="1841216" cy="9737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</p:grpSp>
      <p:sp>
        <p:nvSpPr>
          <p:cNvPr id="22" name="AutoShape 22"/>
          <p:cNvSpPr/>
          <p:nvPr/>
        </p:nvSpPr>
        <p:spPr>
          <a:xfrm>
            <a:off x="1370698" y="3817604"/>
            <a:ext cx="7367203" cy="0"/>
          </a:xfrm>
          <a:prstGeom prst="line">
            <a:avLst/>
          </a:prstGeom>
          <a:ln w="19050" cap="flat">
            <a:solidFill>
              <a:srgbClr val="C47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23" name="AutoShape 23"/>
          <p:cNvSpPr/>
          <p:nvPr/>
        </p:nvSpPr>
        <p:spPr>
          <a:xfrm>
            <a:off x="9673080" y="1924751"/>
            <a:ext cx="7367203" cy="0"/>
          </a:xfrm>
          <a:prstGeom prst="line">
            <a:avLst/>
          </a:prstGeom>
          <a:ln w="19050" cap="flat">
            <a:solidFill>
              <a:srgbClr val="C47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24" name="Freeform 24"/>
          <p:cNvSpPr/>
          <p:nvPr/>
        </p:nvSpPr>
        <p:spPr>
          <a:xfrm rot="489644">
            <a:off x="920571" y="3812026"/>
            <a:ext cx="1199911" cy="1432729"/>
          </a:xfrm>
          <a:custGeom>
            <a:avLst/>
            <a:gdLst/>
            <a:ahLst/>
            <a:cxnLst/>
            <a:rect l="l" t="t" r="r" b="b"/>
            <a:pathLst>
              <a:path w="1199911" h="1432729">
                <a:moveTo>
                  <a:pt x="0" y="0"/>
                </a:moveTo>
                <a:lnTo>
                  <a:pt x="1199910" y="0"/>
                </a:lnTo>
                <a:lnTo>
                  <a:pt x="1199910" y="1432729"/>
                </a:lnTo>
                <a:lnTo>
                  <a:pt x="0" y="14327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25" name="Freeform 25"/>
          <p:cNvSpPr/>
          <p:nvPr/>
        </p:nvSpPr>
        <p:spPr>
          <a:xfrm rot="-641274">
            <a:off x="15836438" y="4928752"/>
            <a:ext cx="2016285" cy="1512214"/>
          </a:xfrm>
          <a:custGeom>
            <a:avLst/>
            <a:gdLst/>
            <a:ahLst/>
            <a:cxnLst/>
            <a:rect l="l" t="t" r="r" b="b"/>
            <a:pathLst>
              <a:path w="2016285" h="1512214">
                <a:moveTo>
                  <a:pt x="0" y="0"/>
                </a:moveTo>
                <a:lnTo>
                  <a:pt x="2016286" y="0"/>
                </a:lnTo>
                <a:lnTo>
                  <a:pt x="2016286" y="1512214"/>
                </a:lnTo>
                <a:lnTo>
                  <a:pt x="0" y="15122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26" name="Freeform 26"/>
          <p:cNvSpPr/>
          <p:nvPr/>
        </p:nvSpPr>
        <p:spPr>
          <a:xfrm>
            <a:off x="11353095" y="5322665"/>
            <a:ext cx="3441060" cy="5606615"/>
          </a:xfrm>
          <a:custGeom>
            <a:avLst/>
            <a:gdLst/>
            <a:ahLst/>
            <a:cxnLst/>
            <a:rect l="l" t="t" r="r" b="b"/>
            <a:pathLst>
              <a:path w="3441060" h="5606615">
                <a:moveTo>
                  <a:pt x="0" y="0"/>
                </a:moveTo>
                <a:lnTo>
                  <a:pt x="3441060" y="0"/>
                </a:lnTo>
                <a:lnTo>
                  <a:pt x="3441060" y="5606616"/>
                </a:lnTo>
                <a:lnTo>
                  <a:pt x="0" y="56066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27" name="TextBox 27"/>
          <p:cNvSpPr txBox="1"/>
          <p:nvPr/>
        </p:nvSpPr>
        <p:spPr>
          <a:xfrm>
            <a:off x="435519" y="2863912"/>
            <a:ext cx="9237560" cy="870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7"/>
              </a:lnSpc>
            </a:pPr>
            <a:r>
              <a:rPr lang="en-US" sz="6399" b="1">
                <a:solidFill>
                  <a:srgbClr val="C47D3C"/>
                </a:solidFill>
                <a:latin typeface="Opun Bold"/>
                <a:ea typeface="Opun Bold"/>
                <a:cs typeface="Opun Bold"/>
                <a:sym typeface="Opun Bold"/>
              </a:rPr>
              <a:t>เป้าหมายและตัวชี้วัด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737901" y="909538"/>
            <a:ext cx="9237560" cy="870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7"/>
              </a:lnSpc>
            </a:pPr>
            <a:r>
              <a:rPr lang="en-US" sz="6399" b="1">
                <a:solidFill>
                  <a:srgbClr val="C47D3C"/>
                </a:solidFill>
                <a:latin typeface="Opun Bold"/>
                <a:ea typeface="Opun Bold"/>
                <a:cs typeface="Opun Bold"/>
                <a:sym typeface="Opun Bold"/>
              </a:rPr>
              <a:t>ระยะเวลาดำเนินการ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049785" y="5265515"/>
            <a:ext cx="6009030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spc="259">
                <a:solidFill>
                  <a:srgbClr val="2C2B2B"/>
                </a:solidFill>
                <a:latin typeface="Opun"/>
                <a:ea typeface="Opun"/>
                <a:cs typeface="Opun"/>
                <a:sym typeface="Opun"/>
              </a:rPr>
              <a:t>เผยแพร่สื่อประชาสัมพันธ์เกี่ยวกับระเบียบวินัยที่พึงปฏิบัติ ในรูปแบบคลิปวิดีโอ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675632" y="3189477"/>
            <a:ext cx="5362097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310">
                <a:solidFill>
                  <a:srgbClr val="2C2B2B"/>
                </a:solidFill>
                <a:latin typeface="Opun"/>
                <a:ea typeface="Opun"/>
                <a:cs typeface="Opun"/>
                <a:sym typeface="Opun"/>
              </a:rPr>
              <a:t>เดือนธันวาคม 2568 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310">
                <a:solidFill>
                  <a:srgbClr val="2C2B2B"/>
                </a:solidFill>
                <a:latin typeface="Opun"/>
                <a:ea typeface="Opun"/>
                <a:cs typeface="Opun"/>
                <a:sym typeface="Opun"/>
              </a:rPr>
              <a:t>-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310">
                <a:solidFill>
                  <a:srgbClr val="2C2B2B"/>
                </a:solidFill>
                <a:latin typeface="Opun"/>
                <a:ea typeface="Opun"/>
                <a:cs typeface="Opun"/>
                <a:sym typeface="Opun"/>
              </a:rPr>
              <a:t>เดือนเมษายน 2569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026447" y="9762944"/>
            <a:ext cx="6235106" cy="390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9"/>
              </a:lnSpc>
              <a:spcBef>
                <a:spcPct val="0"/>
              </a:spcBef>
            </a:pPr>
            <a:r>
              <a:rPr lang="en-US" sz="2263" b="1">
                <a:solidFill>
                  <a:srgbClr val="C47D3C"/>
                </a:solidFill>
                <a:latin typeface="Opun Bold"/>
                <a:ea typeface="Opun Bold"/>
                <a:cs typeface="Opun Bold"/>
                <a:sym typeface="Opun Bold"/>
              </a:rPr>
              <a:t>กลุ่มตรวจสอบภายใน สำนักงานเศรษฐกิจการคลัง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17645" y="804763"/>
            <a:ext cx="5209524" cy="5209524"/>
          </a:xfrm>
          <a:custGeom>
            <a:avLst/>
            <a:gdLst/>
            <a:ahLst/>
            <a:cxnLst/>
            <a:rect l="l" t="t" r="r" b="b"/>
            <a:pathLst>
              <a:path w="5209524" h="5209524">
                <a:moveTo>
                  <a:pt x="0" y="0"/>
                </a:moveTo>
                <a:lnTo>
                  <a:pt x="5209524" y="0"/>
                </a:lnTo>
                <a:lnTo>
                  <a:pt x="5209524" y="5209524"/>
                </a:lnTo>
                <a:lnTo>
                  <a:pt x="0" y="52095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16669" t="-45786" r="-16373" b="-32795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V="1">
            <a:off x="0" y="0"/>
            <a:ext cx="1609527" cy="1609527"/>
          </a:xfrm>
          <a:custGeom>
            <a:avLst/>
            <a:gdLst/>
            <a:ahLst/>
            <a:cxnLst/>
            <a:rect l="l" t="t" r="r" b="b"/>
            <a:pathLst>
              <a:path w="1609527" h="1609527">
                <a:moveTo>
                  <a:pt x="0" y="1609527"/>
                </a:moveTo>
                <a:lnTo>
                  <a:pt x="1609527" y="1609527"/>
                </a:lnTo>
                <a:lnTo>
                  <a:pt x="1609527" y="0"/>
                </a:lnTo>
                <a:lnTo>
                  <a:pt x="0" y="0"/>
                </a:lnTo>
                <a:lnTo>
                  <a:pt x="0" y="160952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 flipH="1">
            <a:off x="16678473" y="8677473"/>
            <a:ext cx="1609527" cy="1609527"/>
          </a:xfrm>
          <a:custGeom>
            <a:avLst/>
            <a:gdLst/>
            <a:ahLst/>
            <a:cxnLst/>
            <a:rect l="l" t="t" r="r" b="b"/>
            <a:pathLst>
              <a:path w="1609527" h="1609527">
                <a:moveTo>
                  <a:pt x="1609527" y="0"/>
                </a:moveTo>
                <a:lnTo>
                  <a:pt x="0" y="0"/>
                </a:lnTo>
                <a:lnTo>
                  <a:pt x="0" y="1609527"/>
                </a:lnTo>
                <a:lnTo>
                  <a:pt x="1609527" y="1609527"/>
                </a:lnTo>
                <a:lnTo>
                  <a:pt x="160952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5" name="Freeform 5"/>
          <p:cNvSpPr/>
          <p:nvPr/>
        </p:nvSpPr>
        <p:spPr>
          <a:xfrm>
            <a:off x="1747954" y="2269848"/>
            <a:ext cx="586186" cy="586186"/>
          </a:xfrm>
          <a:custGeom>
            <a:avLst/>
            <a:gdLst/>
            <a:ahLst/>
            <a:cxnLst/>
            <a:rect l="l" t="t" r="r" b="b"/>
            <a:pathLst>
              <a:path w="586186" h="586186">
                <a:moveTo>
                  <a:pt x="0" y="0"/>
                </a:moveTo>
                <a:lnTo>
                  <a:pt x="586185" y="0"/>
                </a:lnTo>
                <a:lnTo>
                  <a:pt x="586185" y="586186"/>
                </a:lnTo>
                <a:lnTo>
                  <a:pt x="0" y="5861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6" name="Freeform 6"/>
          <p:cNvSpPr/>
          <p:nvPr/>
        </p:nvSpPr>
        <p:spPr>
          <a:xfrm>
            <a:off x="17259300" y="1028700"/>
            <a:ext cx="793035" cy="793035"/>
          </a:xfrm>
          <a:custGeom>
            <a:avLst/>
            <a:gdLst/>
            <a:ahLst/>
            <a:cxnLst/>
            <a:rect l="l" t="t" r="r" b="b"/>
            <a:pathLst>
              <a:path w="793035" h="793035">
                <a:moveTo>
                  <a:pt x="0" y="0"/>
                </a:moveTo>
                <a:lnTo>
                  <a:pt x="793035" y="0"/>
                </a:lnTo>
                <a:lnTo>
                  <a:pt x="793035" y="793035"/>
                </a:lnTo>
                <a:lnTo>
                  <a:pt x="0" y="7930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7" name="Freeform 7"/>
          <p:cNvSpPr/>
          <p:nvPr/>
        </p:nvSpPr>
        <p:spPr>
          <a:xfrm>
            <a:off x="2566120" y="7945328"/>
            <a:ext cx="308476" cy="308476"/>
          </a:xfrm>
          <a:custGeom>
            <a:avLst/>
            <a:gdLst/>
            <a:ahLst/>
            <a:cxnLst/>
            <a:rect l="l" t="t" r="r" b="b"/>
            <a:pathLst>
              <a:path w="308476" h="308476">
                <a:moveTo>
                  <a:pt x="0" y="0"/>
                </a:moveTo>
                <a:lnTo>
                  <a:pt x="308476" y="0"/>
                </a:lnTo>
                <a:lnTo>
                  <a:pt x="308476" y="308476"/>
                </a:lnTo>
                <a:lnTo>
                  <a:pt x="0" y="3084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8" name="Freeform 8"/>
          <p:cNvSpPr/>
          <p:nvPr/>
        </p:nvSpPr>
        <p:spPr>
          <a:xfrm>
            <a:off x="10317743" y="675114"/>
            <a:ext cx="4189461" cy="7270214"/>
          </a:xfrm>
          <a:custGeom>
            <a:avLst/>
            <a:gdLst/>
            <a:ahLst/>
            <a:cxnLst/>
            <a:rect l="l" t="t" r="r" b="b"/>
            <a:pathLst>
              <a:path w="4189461" h="7270214">
                <a:moveTo>
                  <a:pt x="0" y="0"/>
                </a:moveTo>
                <a:lnTo>
                  <a:pt x="4189461" y="0"/>
                </a:lnTo>
                <a:lnTo>
                  <a:pt x="4189461" y="7270214"/>
                </a:lnTo>
                <a:lnTo>
                  <a:pt x="0" y="72702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9" name="Group 9"/>
          <p:cNvGrpSpPr/>
          <p:nvPr/>
        </p:nvGrpSpPr>
        <p:grpSpPr>
          <a:xfrm>
            <a:off x="1462401" y="5399157"/>
            <a:ext cx="14792093" cy="3859143"/>
            <a:chOff x="0" y="0"/>
            <a:chExt cx="918247" cy="2395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18247" cy="239563"/>
            </a:xfrm>
            <a:custGeom>
              <a:avLst/>
              <a:gdLst/>
              <a:ahLst/>
              <a:cxnLst/>
              <a:rect l="l" t="t" r="r" b="b"/>
              <a:pathLst>
                <a:path w="918247" h="239563">
                  <a:moveTo>
                    <a:pt x="10222" y="0"/>
                  </a:moveTo>
                  <a:lnTo>
                    <a:pt x="908024" y="0"/>
                  </a:lnTo>
                  <a:cubicBezTo>
                    <a:pt x="913670" y="0"/>
                    <a:pt x="918247" y="4577"/>
                    <a:pt x="918247" y="10222"/>
                  </a:cubicBezTo>
                  <a:lnTo>
                    <a:pt x="918247" y="229341"/>
                  </a:lnTo>
                  <a:cubicBezTo>
                    <a:pt x="918247" y="232052"/>
                    <a:pt x="917170" y="234652"/>
                    <a:pt x="915253" y="236569"/>
                  </a:cubicBezTo>
                  <a:cubicBezTo>
                    <a:pt x="913336" y="238486"/>
                    <a:pt x="910736" y="239563"/>
                    <a:pt x="908024" y="239563"/>
                  </a:cubicBezTo>
                  <a:lnTo>
                    <a:pt x="10222" y="239563"/>
                  </a:lnTo>
                  <a:cubicBezTo>
                    <a:pt x="7511" y="239563"/>
                    <a:pt x="4911" y="238486"/>
                    <a:pt x="2994" y="236569"/>
                  </a:cubicBezTo>
                  <a:cubicBezTo>
                    <a:pt x="1077" y="234652"/>
                    <a:pt x="0" y="232052"/>
                    <a:pt x="0" y="229341"/>
                  </a:cubicBezTo>
                  <a:lnTo>
                    <a:pt x="0" y="10222"/>
                  </a:lnTo>
                  <a:cubicBezTo>
                    <a:pt x="0" y="4577"/>
                    <a:pt x="4577" y="0"/>
                    <a:pt x="10222" y="0"/>
                  </a:cubicBezTo>
                  <a:close/>
                </a:path>
              </a:pathLst>
            </a:custGeom>
            <a:solidFill>
              <a:srgbClr val="F7EEC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918247" cy="2967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47954" y="5660646"/>
            <a:ext cx="14220988" cy="3336166"/>
            <a:chOff x="0" y="0"/>
            <a:chExt cx="8760365" cy="20551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760365" cy="2055134"/>
            </a:xfrm>
            <a:custGeom>
              <a:avLst/>
              <a:gdLst/>
              <a:ahLst/>
              <a:cxnLst/>
              <a:rect l="l" t="t" r="r" b="b"/>
              <a:pathLst>
                <a:path w="8760365" h="2055134">
                  <a:moveTo>
                    <a:pt x="16332" y="0"/>
                  </a:moveTo>
                  <a:lnTo>
                    <a:pt x="8744033" y="0"/>
                  </a:lnTo>
                  <a:cubicBezTo>
                    <a:pt x="8753053" y="0"/>
                    <a:pt x="8760365" y="7312"/>
                    <a:pt x="8760365" y="16332"/>
                  </a:cubicBezTo>
                  <a:lnTo>
                    <a:pt x="8760365" y="2038802"/>
                  </a:lnTo>
                  <a:cubicBezTo>
                    <a:pt x="8760365" y="2043133"/>
                    <a:pt x="8758644" y="2047287"/>
                    <a:pt x="8755582" y="2050350"/>
                  </a:cubicBezTo>
                  <a:cubicBezTo>
                    <a:pt x="8752519" y="2053413"/>
                    <a:pt x="8748364" y="2055134"/>
                    <a:pt x="8744033" y="2055134"/>
                  </a:cubicBezTo>
                  <a:lnTo>
                    <a:pt x="16332" y="2055134"/>
                  </a:lnTo>
                  <a:cubicBezTo>
                    <a:pt x="12001" y="2055134"/>
                    <a:pt x="7846" y="2053413"/>
                    <a:pt x="4784" y="2050350"/>
                  </a:cubicBezTo>
                  <a:cubicBezTo>
                    <a:pt x="1721" y="2047287"/>
                    <a:pt x="0" y="2043133"/>
                    <a:pt x="0" y="2038802"/>
                  </a:cubicBezTo>
                  <a:lnTo>
                    <a:pt x="0" y="16332"/>
                  </a:lnTo>
                  <a:cubicBezTo>
                    <a:pt x="0" y="12001"/>
                    <a:pt x="1721" y="7846"/>
                    <a:pt x="4784" y="4784"/>
                  </a:cubicBezTo>
                  <a:cubicBezTo>
                    <a:pt x="7846" y="1721"/>
                    <a:pt x="12001" y="0"/>
                    <a:pt x="16332" y="0"/>
                  </a:cubicBezTo>
                  <a:close/>
                </a:path>
              </a:pathLst>
            </a:custGeom>
            <a:ln w="57150" cap="rnd">
              <a:solidFill>
                <a:srgbClr val="C47D3C"/>
              </a:solidFill>
              <a:prstDash val="dash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8760365" cy="21122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47954" y="3391047"/>
            <a:ext cx="9237560" cy="870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7"/>
              </a:lnSpc>
            </a:pPr>
            <a:r>
              <a:rPr lang="en-US" sz="6399" b="1">
                <a:solidFill>
                  <a:srgbClr val="C47D3C"/>
                </a:solidFill>
                <a:latin typeface="Opun Bold"/>
                <a:ea typeface="Opun Bold"/>
                <a:cs typeface="Opun Bold"/>
                <a:sym typeface="Opun Bold"/>
              </a:rPr>
              <a:t>วิธีการดำเนินงาน</a:t>
            </a:r>
          </a:p>
        </p:txBody>
      </p:sp>
      <p:sp>
        <p:nvSpPr>
          <p:cNvPr id="16" name="AutoShape 16"/>
          <p:cNvSpPr/>
          <p:nvPr/>
        </p:nvSpPr>
        <p:spPr>
          <a:xfrm>
            <a:off x="2962894" y="4261251"/>
            <a:ext cx="6726199" cy="0"/>
          </a:xfrm>
          <a:prstGeom prst="line">
            <a:avLst/>
          </a:prstGeom>
          <a:ln w="19050" cap="flat">
            <a:solidFill>
              <a:srgbClr val="C47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17" name="TextBox 17"/>
          <p:cNvSpPr txBox="1"/>
          <p:nvPr/>
        </p:nvSpPr>
        <p:spPr>
          <a:xfrm>
            <a:off x="2962894" y="6527439"/>
            <a:ext cx="11791107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C2B2B"/>
                </a:solidFill>
                <a:latin typeface="Opun"/>
                <a:ea typeface="Opun"/>
                <a:cs typeface="Opun"/>
                <a:sym typeface="Opun"/>
              </a:rPr>
              <a:t>​จัดทำสื่อประชาสัมพันธ์เกี่ยวกับระเบียบวินัยที่พึงปฏิบัติในรูปแบบคลิปวิดีโอ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2C2B2B"/>
                </a:solidFill>
                <a:latin typeface="Opun"/>
                <a:ea typeface="Opun"/>
                <a:cs typeface="Opun"/>
                <a:sym typeface="Opun"/>
              </a:rPr>
              <a:t>และเผยแพร่ผ่านทางเว็บไซต์สำนักงานเศรษฐกิจการคลัง (สศค.) และ e - mail ของบุคลากร สศค.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26447" y="9771452"/>
            <a:ext cx="6235106" cy="390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9"/>
              </a:lnSpc>
              <a:spcBef>
                <a:spcPct val="0"/>
              </a:spcBef>
            </a:pPr>
            <a:r>
              <a:rPr lang="en-US" sz="2263" b="1">
                <a:solidFill>
                  <a:srgbClr val="C47D3C"/>
                </a:solidFill>
                <a:latin typeface="Opun Bold"/>
                <a:ea typeface="Opun Bold"/>
                <a:cs typeface="Opun Bold"/>
                <a:sym typeface="Opun Bold"/>
              </a:rPr>
              <a:t>กลุ่มตรวจสอบภายใน สำนักงานเศรษฐกิจการคลัง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56438" y="3552810"/>
            <a:ext cx="10602862" cy="4758789"/>
            <a:chOff x="0" y="0"/>
            <a:chExt cx="2777296" cy="12465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7296" cy="1246509"/>
            </a:xfrm>
            <a:custGeom>
              <a:avLst/>
              <a:gdLst/>
              <a:ahLst/>
              <a:cxnLst/>
              <a:rect l="l" t="t" r="r" b="b"/>
              <a:pathLst>
                <a:path w="2777296" h="1246509">
                  <a:moveTo>
                    <a:pt x="21905" y="0"/>
                  </a:moveTo>
                  <a:lnTo>
                    <a:pt x="2755391" y="0"/>
                  </a:lnTo>
                  <a:cubicBezTo>
                    <a:pt x="2767488" y="0"/>
                    <a:pt x="2777296" y="9807"/>
                    <a:pt x="2777296" y="21905"/>
                  </a:cubicBezTo>
                  <a:lnTo>
                    <a:pt x="2777296" y="1224604"/>
                  </a:lnTo>
                  <a:cubicBezTo>
                    <a:pt x="2777296" y="1236702"/>
                    <a:pt x="2767488" y="1246509"/>
                    <a:pt x="2755391" y="1246509"/>
                  </a:cubicBezTo>
                  <a:lnTo>
                    <a:pt x="21905" y="1246509"/>
                  </a:lnTo>
                  <a:cubicBezTo>
                    <a:pt x="9807" y="1246509"/>
                    <a:pt x="0" y="1236702"/>
                    <a:pt x="0" y="1224604"/>
                  </a:cubicBezTo>
                  <a:lnTo>
                    <a:pt x="0" y="21905"/>
                  </a:lnTo>
                  <a:cubicBezTo>
                    <a:pt x="0" y="9807"/>
                    <a:pt x="9807" y="0"/>
                    <a:pt x="21905" y="0"/>
                  </a:cubicBezTo>
                  <a:close/>
                </a:path>
              </a:pathLst>
            </a:custGeom>
            <a:solidFill>
              <a:srgbClr val="F7EEC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777296" cy="1303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17962" y="4341474"/>
            <a:ext cx="4656507" cy="4656507"/>
          </a:xfrm>
          <a:custGeom>
            <a:avLst/>
            <a:gdLst/>
            <a:ahLst/>
            <a:cxnLst/>
            <a:rect l="l" t="t" r="r" b="b"/>
            <a:pathLst>
              <a:path w="4656507" h="4656507">
                <a:moveTo>
                  <a:pt x="0" y="0"/>
                </a:moveTo>
                <a:lnTo>
                  <a:pt x="4656507" y="0"/>
                </a:lnTo>
                <a:lnTo>
                  <a:pt x="4656507" y="4656507"/>
                </a:lnTo>
                <a:lnTo>
                  <a:pt x="0" y="46565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16669" t="-45786" r="-16373" b="-32795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6" name="Freeform 6"/>
          <p:cNvSpPr/>
          <p:nvPr/>
        </p:nvSpPr>
        <p:spPr>
          <a:xfrm flipV="1">
            <a:off x="0" y="0"/>
            <a:ext cx="1609527" cy="1609527"/>
          </a:xfrm>
          <a:custGeom>
            <a:avLst/>
            <a:gdLst/>
            <a:ahLst/>
            <a:cxnLst/>
            <a:rect l="l" t="t" r="r" b="b"/>
            <a:pathLst>
              <a:path w="1609527" h="1609527">
                <a:moveTo>
                  <a:pt x="0" y="1609527"/>
                </a:moveTo>
                <a:lnTo>
                  <a:pt x="1609527" y="1609527"/>
                </a:lnTo>
                <a:lnTo>
                  <a:pt x="1609527" y="0"/>
                </a:lnTo>
                <a:lnTo>
                  <a:pt x="0" y="0"/>
                </a:lnTo>
                <a:lnTo>
                  <a:pt x="0" y="160952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7" name="Freeform 7"/>
          <p:cNvSpPr/>
          <p:nvPr/>
        </p:nvSpPr>
        <p:spPr>
          <a:xfrm flipH="1">
            <a:off x="16678473" y="8677473"/>
            <a:ext cx="1609527" cy="1609527"/>
          </a:xfrm>
          <a:custGeom>
            <a:avLst/>
            <a:gdLst/>
            <a:ahLst/>
            <a:cxnLst/>
            <a:rect l="l" t="t" r="r" b="b"/>
            <a:pathLst>
              <a:path w="1609527" h="1609527">
                <a:moveTo>
                  <a:pt x="1609527" y="0"/>
                </a:moveTo>
                <a:lnTo>
                  <a:pt x="0" y="0"/>
                </a:lnTo>
                <a:lnTo>
                  <a:pt x="0" y="1609527"/>
                </a:lnTo>
                <a:lnTo>
                  <a:pt x="1609527" y="1609527"/>
                </a:lnTo>
                <a:lnTo>
                  <a:pt x="160952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8" name="Freeform 8"/>
          <p:cNvSpPr/>
          <p:nvPr/>
        </p:nvSpPr>
        <p:spPr>
          <a:xfrm>
            <a:off x="15774143" y="969718"/>
            <a:ext cx="756532" cy="756532"/>
          </a:xfrm>
          <a:custGeom>
            <a:avLst/>
            <a:gdLst/>
            <a:ahLst/>
            <a:cxnLst/>
            <a:rect l="l" t="t" r="r" b="b"/>
            <a:pathLst>
              <a:path w="756532" h="756532">
                <a:moveTo>
                  <a:pt x="0" y="0"/>
                </a:moveTo>
                <a:lnTo>
                  <a:pt x="756532" y="0"/>
                </a:lnTo>
                <a:lnTo>
                  <a:pt x="756532" y="756533"/>
                </a:lnTo>
                <a:lnTo>
                  <a:pt x="0" y="7565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9" name="Freeform 9"/>
          <p:cNvSpPr/>
          <p:nvPr/>
        </p:nvSpPr>
        <p:spPr>
          <a:xfrm>
            <a:off x="6656438" y="1347985"/>
            <a:ext cx="523084" cy="523084"/>
          </a:xfrm>
          <a:custGeom>
            <a:avLst/>
            <a:gdLst/>
            <a:ahLst/>
            <a:cxnLst/>
            <a:rect l="l" t="t" r="r" b="b"/>
            <a:pathLst>
              <a:path w="523084" h="523084">
                <a:moveTo>
                  <a:pt x="0" y="0"/>
                </a:moveTo>
                <a:lnTo>
                  <a:pt x="523085" y="0"/>
                </a:lnTo>
                <a:lnTo>
                  <a:pt x="523085" y="523084"/>
                </a:lnTo>
                <a:lnTo>
                  <a:pt x="0" y="5230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10" name="Freeform 10"/>
          <p:cNvSpPr/>
          <p:nvPr/>
        </p:nvSpPr>
        <p:spPr>
          <a:xfrm>
            <a:off x="13241166" y="9142649"/>
            <a:ext cx="519278" cy="519278"/>
          </a:xfrm>
          <a:custGeom>
            <a:avLst/>
            <a:gdLst/>
            <a:ahLst/>
            <a:cxnLst/>
            <a:rect l="l" t="t" r="r" b="b"/>
            <a:pathLst>
              <a:path w="519278" h="519278">
                <a:moveTo>
                  <a:pt x="0" y="0"/>
                </a:moveTo>
                <a:lnTo>
                  <a:pt x="519278" y="0"/>
                </a:lnTo>
                <a:lnTo>
                  <a:pt x="519278" y="519277"/>
                </a:lnTo>
                <a:lnTo>
                  <a:pt x="0" y="5192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>
          <a:xfrm>
            <a:off x="349524" y="9142649"/>
            <a:ext cx="679176" cy="679176"/>
          </a:xfrm>
          <a:custGeom>
            <a:avLst/>
            <a:gdLst/>
            <a:ahLst/>
            <a:cxnLst/>
            <a:rect l="l" t="t" r="r" b="b"/>
            <a:pathLst>
              <a:path w="679176" h="679176">
                <a:moveTo>
                  <a:pt x="0" y="0"/>
                </a:moveTo>
                <a:lnTo>
                  <a:pt x="679176" y="0"/>
                </a:lnTo>
                <a:lnTo>
                  <a:pt x="679176" y="679176"/>
                </a:lnTo>
                <a:lnTo>
                  <a:pt x="0" y="6791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grpSp>
        <p:nvGrpSpPr>
          <p:cNvPr id="12" name="Group 12"/>
          <p:cNvGrpSpPr/>
          <p:nvPr/>
        </p:nvGrpSpPr>
        <p:grpSpPr>
          <a:xfrm>
            <a:off x="7056545" y="4008325"/>
            <a:ext cx="9776868" cy="3868074"/>
            <a:chOff x="0" y="0"/>
            <a:chExt cx="2560936" cy="101319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60936" cy="1013197"/>
            </a:xfrm>
            <a:custGeom>
              <a:avLst/>
              <a:gdLst/>
              <a:ahLst/>
              <a:cxnLst/>
              <a:rect l="l" t="t" r="r" b="b"/>
              <a:pathLst>
                <a:path w="2560936" h="1013197">
                  <a:moveTo>
                    <a:pt x="23756" y="0"/>
                  </a:moveTo>
                  <a:lnTo>
                    <a:pt x="2537180" y="0"/>
                  </a:lnTo>
                  <a:cubicBezTo>
                    <a:pt x="2543481" y="0"/>
                    <a:pt x="2549523" y="2503"/>
                    <a:pt x="2553978" y="6958"/>
                  </a:cubicBezTo>
                  <a:cubicBezTo>
                    <a:pt x="2558434" y="11413"/>
                    <a:pt x="2560936" y="17455"/>
                    <a:pt x="2560936" y="23756"/>
                  </a:cubicBezTo>
                  <a:lnTo>
                    <a:pt x="2560936" y="989441"/>
                  </a:lnTo>
                  <a:cubicBezTo>
                    <a:pt x="2560936" y="995741"/>
                    <a:pt x="2558434" y="1001784"/>
                    <a:pt x="2553978" y="1006239"/>
                  </a:cubicBezTo>
                  <a:cubicBezTo>
                    <a:pt x="2549523" y="1010694"/>
                    <a:pt x="2543481" y="1013197"/>
                    <a:pt x="2537180" y="1013197"/>
                  </a:cubicBezTo>
                  <a:lnTo>
                    <a:pt x="23756" y="1013197"/>
                  </a:lnTo>
                  <a:cubicBezTo>
                    <a:pt x="17455" y="1013197"/>
                    <a:pt x="11413" y="1010694"/>
                    <a:pt x="6958" y="1006239"/>
                  </a:cubicBezTo>
                  <a:cubicBezTo>
                    <a:pt x="2503" y="1001784"/>
                    <a:pt x="0" y="995741"/>
                    <a:pt x="0" y="989441"/>
                  </a:cubicBezTo>
                  <a:lnTo>
                    <a:pt x="0" y="23756"/>
                  </a:lnTo>
                  <a:cubicBezTo>
                    <a:pt x="0" y="17455"/>
                    <a:pt x="2503" y="11413"/>
                    <a:pt x="6958" y="6958"/>
                  </a:cubicBezTo>
                  <a:cubicBezTo>
                    <a:pt x="11413" y="2503"/>
                    <a:pt x="17455" y="0"/>
                    <a:pt x="23756" y="0"/>
                  </a:cubicBezTo>
                  <a:close/>
                </a:path>
              </a:pathLst>
            </a:custGeom>
            <a:ln w="57150" cap="rnd">
              <a:solidFill>
                <a:srgbClr val="C47D3C"/>
              </a:solidFill>
              <a:prstDash val="dash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2560936" cy="10703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964463" y="2255105"/>
            <a:ext cx="5986812" cy="870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7"/>
              </a:lnSpc>
            </a:pPr>
            <a:r>
              <a:rPr lang="en-US" sz="6399" b="1">
                <a:solidFill>
                  <a:srgbClr val="C47D3C"/>
                </a:solidFill>
                <a:latin typeface="Opun Bold"/>
                <a:ea typeface="Opun Bold"/>
                <a:cs typeface="Opun Bold"/>
                <a:sym typeface="Opun Bold"/>
              </a:rPr>
              <a:t>ผลการดำเนินงาน</a:t>
            </a:r>
          </a:p>
        </p:txBody>
      </p:sp>
      <p:sp>
        <p:nvSpPr>
          <p:cNvPr id="16" name="AutoShape 16"/>
          <p:cNvSpPr/>
          <p:nvPr/>
        </p:nvSpPr>
        <p:spPr>
          <a:xfrm>
            <a:off x="8572804" y="3125309"/>
            <a:ext cx="6743760" cy="0"/>
          </a:xfrm>
          <a:prstGeom prst="line">
            <a:avLst/>
          </a:prstGeom>
          <a:ln w="19050" cap="flat">
            <a:solidFill>
              <a:srgbClr val="C47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17" name="Freeform 17"/>
          <p:cNvSpPr/>
          <p:nvPr/>
        </p:nvSpPr>
        <p:spPr>
          <a:xfrm>
            <a:off x="529776" y="1837721"/>
            <a:ext cx="5544693" cy="8229600"/>
          </a:xfrm>
          <a:custGeom>
            <a:avLst/>
            <a:gdLst/>
            <a:ahLst/>
            <a:cxnLst/>
            <a:rect l="l" t="t" r="r" b="b"/>
            <a:pathLst>
              <a:path w="5544693" h="8229600">
                <a:moveTo>
                  <a:pt x="0" y="0"/>
                </a:moveTo>
                <a:lnTo>
                  <a:pt x="5544693" y="0"/>
                </a:lnTo>
                <a:lnTo>
                  <a:pt x="554469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8" name="TextBox 18"/>
          <p:cNvSpPr txBox="1"/>
          <p:nvPr/>
        </p:nvSpPr>
        <p:spPr>
          <a:xfrm>
            <a:off x="7385063" y="4531073"/>
            <a:ext cx="9145612" cy="288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spc="134" dirty="0">
                <a:solidFill>
                  <a:srgbClr val="2C2B2B"/>
                </a:solidFill>
                <a:latin typeface="Opun"/>
                <a:ea typeface="Opun"/>
                <a:cs typeface="Opun"/>
                <a:sym typeface="Opun"/>
              </a:rPr>
              <a:t>เผยแพร่วิดีโอเกี่ยวกับวินัยในการทำงาน จำนวน 1 เรื่อง ผ่านทางเว็บไซต์ สศค. และ e-mail ของบุคลากรภายใน สศค. เพื่อประชาสัมพันธ์ให้ความรู้เกี่ยวกับระเบียบวินัยและความรับผิดชอบที่พึงปฏิบัติ เพื่อช่วยส่งเสริม</a:t>
            </a:r>
            <a:endParaRPr lang="th-TH" sz="3200" spc="134" dirty="0">
              <a:solidFill>
                <a:srgbClr val="2C2B2B"/>
              </a:solidFill>
              <a:latin typeface="Opun"/>
              <a:ea typeface="Opun"/>
              <a:cs typeface="Opun"/>
              <a:sym typeface="Opun"/>
            </a:endParaRPr>
          </a:p>
          <a:p>
            <a:pPr algn="l">
              <a:lnSpc>
                <a:spcPts val="4480"/>
              </a:lnSpc>
            </a:pPr>
            <a:r>
              <a:rPr lang="en-US" sz="3200" spc="134" dirty="0">
                <a:solidFill>
                  <a:srgbClr val="2C2B2B"/>
                </a:solidFill>
                <a:latin typeface="Opun"/>
                <a:ea typeface="Opun"/>
                <a:cs typeface="Opun"/>
                <a:sym typeface="Opun"/>
              </a:rPr>
              <a:t>การทำงานและการใช้ชีวิตประจำวัน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26447" y="9774200"/>
            <a:ext cx="6235106" cy="390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9"/>
              </a:lnSpc>
              <a:spcBef>
                <a:spcPct val="0"/>
              </a:spcBef>
            </a:pPr>
            <a:r>
              <a:rPr lang="en-US" sz="2263" b="1">
                <a:solidFill>
                  <a:srgbClr val="C47D3C"/>
                </a:solidFill>
                <a:latin typeface="Opun Bold"/>
                <a:ea typeface="Opun Bold"/>
                <a:cs typeface="Opun Bold"/>
                <a:sym typeface="Opun Bold"/>
              </a:rPr>
              <a:t>กลุ่มตรวจสอบภายใน สำนักงานเศรษฐกิจการคลัง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82382" y="3325031"/>
            <a:ext cx="4656507" cy="4656507"/>
          </a:xfrm>
          <a:custGeom>
            <a:avLst/>
            <a:gdLst/>
            <a:ahLst/>
            <a:cxnLst/>
            <a:rect l="l" t="t" r="r" b="b"/>
            <a:pathLst>
              <a:path w="4656507" h="4656507">
                <a:moveTo>
                  <a:pt x="0" y="0"/>
                </a:moveTo>
                <a:lnTo>
                  <a:pt x="4656507" y="0"/>
                </a:lnTo>
                <a:lnTo>
                  <a:pt x="4656507" y="4656507"/>
                </a:lnTo>
                <a:lnTo>
                  <a:pt x="0" y="46565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16669" t="-45786" r="-16373" b="-32795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V="1">
            <a:off x="0" y="0"/>
            <a:ext cx="1609527" cy="1609527"/>
          </a:xfrm>
          <a:custGeom>
            <a:avLst/>
            <a:gdLst/>
            <a:ahLst/>
            <a:cxnLst/>
            <a:rect l="l" t="t" r="r" b="b"/>
            <a:pathLst>
              <a:path w="1609527" h="1609527">
                <a:moveTo>
                  <a:pt x="0" y="1609527"/>
                </a:moveTo>
                <a:lnTo>
                  <a:pt x="1609527" y="1609527"/>
                </a:lnTo>
                <a:lnTo>
                  <a:pt x="1609527" y="0"/>
                </a:lnTo>
                <a:lnTo>
                  <a:pt x="0" y="0"/>
                </a:lnTo>
                <a:lnTo>
                  <a:pt x="0" y="160952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4" name="Group 4"/>
          <p:cNvGrpSpPr/>
          <p:nvPr/>
        </p:nvGrpSpPr>
        <p:grpSpPr>
          <a:xfrm>
            <a:off x="1644474" y="2014654"/>
            <a:ext cx="6429789" cy="802740"/>
            <a:chOff x="0" y="0"/>
            <a:chExt cx="3356907" cy="419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6907" cy="419100"/>
            </a:xfrm>
            <a:custGeom>
              <a:avLst/>
              <a:gdLst/>
              <a:ahLst/>
              <a:cxnLst/>
              <a:rect l="l" t="t" r="r" b="b"/>
              <a:pathLst>
                <a:path w="3356907" h="419100">
                  <a:moveTo>
                    <a:pt x="0" y="0"/>
                  </a:moveTo>
                  <a:lnTo>
                    <a:pt x="3081162" y="0"/>
                  </a:lnTo>
                  <a:cubicBezTo>
                    <a:pt x="3261976" y="0"/>
                    <a:pt x="3356907" y="93819"/>
                    <a:pt x="3356907" y="209550"/>
                  </a:cubicBezTo>
                  <a:cubicBezTo>
                    <a:pt x="3356907" y="325281"/>
                    <a:pt x="3261976" y="419100"/>
                    <a:pt x="3081162" y="419100"/>
                  </a:cubicBez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5400" y="-57150"/>
              <a:ext cx="3128307" cy="476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16678473" y="8801100"/>
            <a:ext cx="1609527" cy="1609527"/>
          </a:xfrm>
          <a:custGeom>
            <a:avLst/>
            <a:gdLst/>
            <a:ahLst/>
            <a:cxnLst/>
            <a:rect l="l" t="t" r="r" b="b"/>
            <a:pathLst>
              <a:path w="1609527" h="1609527">
                <a:moveTo>
                  <a:pt x="1609527" y="0"/>
                </a:moveTo>
                <a:lnTo>
                  <a:pt x="0" y="0"/>
                </a:lnTo>
                <a:lnTo>
                  <a:pt x="0" y="1609527"/>
                </a:lnTo>
                <a:lnTo>
                  <a:pt x="1609527" y="1609527"/>
                </a:lnTo>
                <a:lnTo>
                  <a:pt x="160952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8" name="Freeform 8"/>
          <p:cNvSpPr/>
          <p:nvPr/>
        </p:nvSpPr>
        <p:spPr>
          <a:xfrm>
            <a:off x="804763" y="2878597"/>
            <a:ext cx="544682" cy="544682"/>
          </a:xfrm>
          <a:custGeom>
            <a:avLst/>
            <a:gdLst/>
            <a:ahLst/>
            <a:cxnLst/>
            <a:rect l="l" t="t" r="r" b="b"/>
            <a:pathLst>
              <a:path w="544682" h="544682">
                <a:moveTo>
                  <a:pt x="0" y="0"/>
                </a:moveTo>
                <a:lnTo>
                  <a:pt x="544682" y="0"/>
                </a:lnTo>
                <a:lnTo>
                  <a:pt x="544682" y="544682"/>
                </a:lnTo>
                <a:lnTo>
                  <a:pt x="0" y="5446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9" name="Freeform 9"/>
          <p:cNvSpPr/>
          <p:nvPr/>
        </p:nvSpPr>
        <p:spPr>
          <a:xfrm>
            <a:off x="345173" y="8459337"/>
            <a:ext cx="683527" cy="683527"/>
          </a:xfrm>
          <a:custGeom>
            <a:avLst/>
            <a:gdLst/>
            <a:ahLst/>
            <a:cxnLst/>
            <a:rect l="l" t="t" r="r" b="b"/>
            <a:pathLst>
              <a:path w="683527" h="683527">
                <a:moveTo>
                  <a:pt x="0" y="0"/>
                </a:moveTo>
                <a:lnTo>
                  <a:pt x="683527" y="0"/>
                </a:lnTo>
                <a:lnTo>
                  <a:pt x="683527" y="683526"/>
                </a:lnTo>
                <a:lnTo>
                  <a:pt x="0" y="6835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10" name="Freeform 10"/>
          <p:cNvSpPr/>
          <p:nvPr/>
        </p:nvSpPr>
        <p:spPr>
          <a:xfrm>
            <a:off x="15722828" y="9258300"/>
            <a:ext cx="544682" cy="544682"/>
          </a:xfrm>
          <a:custGeom>
            <a:avLst/>
            <a:gdLst/>
            <a:ahLst/>
            <a:cxnLst/>
            <a:rect l="l" t="t" r="r" b="b"/>
            <a:pathLst>
              <a:path w="544682" h="544682">
                <a:moveTo>
                  <a:pt x="0" y="0"/>
                </a:moveTo>
                <a:lnTo>
                  <a:pt x="544682" y="0"/>
                </a:lnTo>
                <a:lnTo>
                  <a:pt x="544682" y="544682"/>
                </a:lnTo>
                <a:lnTo>
                  <a:pt x="0" y="5446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>
          <a:xfrm>
            <a:off x="16571078" y="1900536"/>
            <a:ext cx="639818" cy="639818"/>
          </a:xfrm>
          <a:custGeom>
            <a:avLst/>
            <a:gdLst/>
            <a:ahLst/>
            <a:cxnLst/>
            <a:rect l="l" t="t" r="r" b="b"/>
            <a:pathLst>
              <a:path w="639818" h="639818">
                <a:moveTo>
                  <a:pt x="0" y="0"/>
                </a:moveTo>
                <a:lnTo>
                  <a:pt x="639818" y="0"/>
                </a:lnTo>
                <a:lnTo>
                  <a:pt x="639818" y="639817"/>
                </a:lnTo>
                <a:lnTo>
                  <a:pt x="0" y="6398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grpSp>
        <p:nvGrpSpPr>
          <p:cNvPr id="12" name="Group 12"/>
          <p:cNvGrpSpPr/>
          <p:nvPr/>
        </p:nvGrpSpPr>
        <p:grpSpPr>
          <a:xfrm>
            <a:off x="12901665" y="3619223"/>
            <a:ext cx="2821162" cy="3440442"/>
            <a:chOff x="0" y="0"/>
            <a:chExt cx="3761550" cy="458725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761550" cy="4587256"/>
            </a:xfrm>
            <a:custGeom>
              <a:avLst/>
              <a:gdLst/>
              <a:ahLst/>
              <a:cxnLst/>
              <a:rect l="l" t="t" r="r" b="b"/>
              <a:pathLst>
                <a:path w="3761550" h="4587256">
                  <a:moveTo>
                    <a:pt x="0" y="0"/>
                  </a:moveTo>
                  <a:lnTo>
                    <a:pt x="3761550" y="0"/>
                  </a:lnTo>
                  <a:lnTo>
                    <a:pt x="3761550" y="4587256"/>
                  </a:lnTo>
                  <a:lnTo>
                    <a:pt x="0" y="4587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558388" y="442483"/>
              <a:ext cx="2657956" cy="2657956"/>
            </a:xfrm>
            <a:custGeom>
              <a:avLst/>
              <a:gdLst/>
              <a:ahLst/>
              <a:cxnLst/>
              <a:rect l="l" t="t" r="r" b="b"/>
              <a:pathLst>
                <a:path w="2657956" h="2657956">
                  <a:moveTo>
                    <a:pt x="0" y="0"/>
                  </a:moveTo>
                  <a:lnTo>
                    <a:pt x="2657956" y="0"/>
                  </a:lnTo>
                  <a:lnTo>
                    <a:pt x="2657956" y="2657956"/>
                  </a:lnTo>
                  <a:lnTo>
                    <a:pt x="0" y="2657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44474" y="2658784"/>
            <a:ext cx="10304692" cy="6947080"/>
            <a:chOff x="0" y="0"/>
            <a:chExt cx="13739589" cy="926277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739589" cy="9262773"/>
            </a:xfrm>
            <a:custGeom>
              <a:avLst/>
              <a:gdLst/>
              <a:ahLst/>
              <a:cxnLst/>
              <a:rect l="l" t="t" r="r" b="b"/>
              <a:pathLst>
                <a:path w="13739589" h="9262773">
                  <a:moveTo>
                    <a:pt x="0" y="0"/>
                  </a:moveTo>
                  <a:lnTo>
                    <a:pt x="13739589" y="0"/>
                  </a:lnTo>
                  <a:lnTo>
                    <a:pt x="13739589" y="9262773"/>
                  </a:lnTo>
                  <a:lnTo>
                    <a:pt x="0" y="9262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08315" y="268027"/>
              <a:ext cx="13322958" cy="7603465"/>
            </a:xfrm>
            <a:custGeom>
              <a:avLst/>
              <a:gdLst/>
              <a:ahLst/>
              <a:cxnLst/>
              <a:rect l="l" t="t" r="r" b="b"/>
              <a:pathLst>
                <a:path w="13322958" h="7603465">
                  <a:moveTo>
                    <a:pt x="0" y="0"/>
                  </a:moveTo>
                  <a:lnTo>
                    <a:pt x="13322958" y="0"/>
                  </a:lnTo>
                  <a:lnTo>
                    <a:pt x="13322958" y="7603465"/>
                  </a:lnTo>
                  <a:lnTo>
                    <a:pt x="0" y="7603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069" r="-1069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150594" y="645986"/>
            <a:ext cx="5986812" cy="870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7"/>
              </a:lnSpc>
            </a:pPr>
            <a:r>
              <a:rPr lang="en-US" sz="6399" b="1">
                <a:solidFill>
                  <a:srgbClr val="C47D3C"/>
                </a:solidFill>
                <a:latin typeface="Opun Bold"/>
                <a:ea typeface="Opun Bold"/>
                <a:cs typeface="Opun Bold"/>
                <a:sym typeface="Opun Bold"/>
              </a:rPr>
              <a:t>ผลการดำเนินงาน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26447" y="9779886"/>
            <a:ext cx="6235106" cy="390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9"/>
              </a:lnSpc>
              <a:spcBef>
                <a:spcPct val="0"/>
              </a:spcBef>
            </a:pPr>
            <a:r>
              <a:rPr lang="en-US" sz="2263" b="1">
                <a:solidFill>
                  <a:srgbClr val="C47D3C"/>
                </a:solidFill>
                <a:latin typeface="Opun Bold"/>
                <a:ea typeface="Opun Bold"/>
                <a:cs typeface="Opun Bold"/>
                <a:sym typeface="Opun Bold"/>
              </a:rPr>
              <a:t>กลุ่มตรวจสอบภายใน สำนักงานเศรษฐกิจการคลัง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91698" y="2172820"/>
            <a:ext cx="5935341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b="1" spc="109">
                <a:solidFill>
                  <a:srgbClr val="FFFFFF"/>
                </a:solidFill>
                <a:latin typeface="Opun Bold"/>
                <a:ea typeface="Opun Bold"/>
                <a:cs typeface="Opun Bold"/>
                <a:sym typeface="Opun Bold"/>
              </a:rPr>
              <a:t>วิดีโอคลิปเกี่ยวกับระเบียบวินัยที่พึงปฏิบัติ</a:t>
            </a:r>
          </a:p>
        </p:txBody>
      </p:sp>
      <p:sp>
        <p:nvSpPr>
          <p:cNvPr id="21" name="AutoShape 21"/>
          <p:cNvSpPr/>
          <p:nvPr/>
        </p:nvSpPr>
        <p:spPr>
          <a:xfrm>
            <a:off x="5772120" y="1619052"/>
            <a:ext cx="6743760" cy="0"/>
          </a:xfrm>
          <a:prstGeom prst="line">
            <a:avLst/>
          </a:prstGeom>
          <a:ln w="19050" cap="flat">
            <a:solidFill>
              <a:srgbClr val="C47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22" name="TextBox 22"/>
          <p:cNvSpPr txBox="1"/>
          <p:nvPr/>
        </p:nvSpPr>
        <p:spPr>
          <a:xfrm>
            <a:off x="12261553" y="7478890"/>
            <a:ext cx="4585676" cy="87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1"/>
              </a:lnSpc>
            </a:pPr>
            <a:r>
              <a:rPr lang="en-US" sz="1686" spc="70">
                <a:solidFill>
                  <a:srgbClr val="2C2B2B"/>
                </a:solidFill>
                <a:latin typeface="Opun"/>
                <a:ea typeface="Opun"/>
                <a:cs typeface="Opun"/>
                <a:sym typeface="Opun"/>
              </a:rPr>
              <a:t>วิดีโอคลิปตามลิงก์ :</a:t>
            </a:r>
          </a:p>
          <a:p>
            <a:pPr algn="l">
              <a:lnSpc>
                <a:spcPts val="2361"/>
              </a:lnSpc>
            </a:pPr>
            <a:r>
              <a:rPr lang="en-US" sz="1686" spc="70">
                <a:solidFill>
                  <a:srgbClr val="2C2B2B"/>
                </a:solidFill>
                <a:latin typeface="Opun"/>
                <a:ea typeface="Opun"/>
                <a:cs typeface="Opun"/>
                <a:sym typeface="Opun"/>
              </a:rPr>
              <a:t>https://drive.google.com/file/d/1V8HqvuzOUEsPfMtmKzzPtzlPgvW_p_TI/view?usp=sharing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82382" y="3325031"/>
            <a:ext cx="4656507" cy="4656507"/>
          </a:xfrm>
          <a:custGeom>
            <a:avLst/>
            <a:gdLst/>
            <a:ahLst/>
            <a:cxnLst/>
            <a:rect l="l" t="t" r="r" b="b"/>
            <a:pathLst>
              <a:path w="4656507" h="4656507">
                <a:moveTo>
                  <a:pt x="0" y="0"/>
                </a:moveTo>
                <a:lnTo>
                  <a:pt x="4656507" y="0"/>
                </a:lnTo>
                <a:lnTo>
                  <a:pt x="4656507" y="4656507"/>
                </a:lnTo>
                <a:lnTo>
                  <a:pt x="0" y="46565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16669" t="-45786" r="-16373" b="-32795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V="1">
            <a:off x="0" y="0"/>
            <a:ext cx="1609527" cy="1609527"/>
          </a:xfrm>
          <a:custGeom>
            <a:avLst/>
            <a:gdLst/>
            <a:ahLst/>
            <a:cxnLst/>
            <a:rect l="l" t="t" r="r" b="b"/>
            <a:pathLst>
              <a:path w="1609527" h="1609527">
                <a:moveTo>
                  <a:pt x="0" y="1609527"/>
                </a:moveTo>
                <a:lnTo>
                  <a:pt x="1609527" y="1609527"/>
                </a:lnTo>
                <a:lnTo>
                  <a:pt x="1609527" y="0"/>
                </a:lnTo>
                <a:lnTo>
                  <a:pt x="0" y="0"/>
                </a:lnTo>
                <a:lnTo>
                  <a:pt x="0" y="160952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4" name="Group 4"/>
          <p:cNvGrpSpPr/>
          <p:nvPr/>
        </p:nvGrpSpPr>
        <p:grpSpPr>
          <a:xfrm>
            <a:off x="1644474" y="2014654"/>
            <a:ext cx="5886669" cy="743192"/>
            <a:chOff x="0" y="0"/>
            <a:chExt cx="3073351" cy="3880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73351" cy="388011"/>
            </a:xfrm>
            <a:custGeom>
              <a:avLst/>
              <a:gdLst/>
              <a:ahLst/>
              <a:cxnLst/>
              <a:rect l="l" t="t" r="r" b="b"/>
              <a:pathLst>
                <a:path w="3073351" h="388011">
                  <a:moveTo>
                    <a:pt x="59182" y="0"/>
                  </a:moveTo>
                  <a:lnTo>
                    <a:pt x="2804182" y="0"/>
                  </a:lnTo>
                  <a:cubicBezTo>
                    <a:pt x="2978420" y="0"/>
                    <a:pt x="3073351" y="86859"/>
                    <a:pt x="3073351" y="194005"/>
                  </a:cubicBezTo>
                  <a:cubicBezTo>
                    <a:pt x="3073351" y="301151"/>
                    <a:pt x="2978420" y="388011"/>
                    <a:pt x="2804182" y="388011"/>
                  </a:cubicBezTo>
                  <a:lnTo>
                    <a:pt x="59182" y="388011"/>
                  </a:lnTo>
                  <a:cubicBezTo>
                    <a:pt x="43486" y="388011"/>
                    <a:pt x="28433" y="381775"/>
                    <a:pt x="17334" y="370677"/>
                  </a:cubicBezTo>
                  <a:cubicBezTo>
                    <a:pt x="6235" y="359578"/>
                    <a:pt x="0" y="344524"/>
                    <a:pt x="0" y="328828"/>
                  </a:cubicBezTo>
                  <a:lnTo>
                    <a:pt x="0" y="59182"/>
                  </a:lnTo>
                  <a:cubicBezTo>
                    <a:pt x="0" y="43486"/>
                    <a:pt x="6235" y="28433"/>
                    <a:pt x="17334" y="17334"/>
                  </a:cubicBezTo>
                  <a:cubicBezTo>
                    <a:pt x="28433" y="6235"/>
                    <a:pt x="43486" y="0"/>
                    <a:pt x="59182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5400" y="-57150"/>
              <a:ext cx="2844751" cy="445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16678473" y="8801100"/>
            <a:ext cx="1609527" cy="1609527"/>
          </a:xfrm>
          <a:custGeom>
            <a:avLst/>
            <a:gdLst/>
            <a:ahLst/>
            <a:cxnLst/>
            <a:rect l="l" t="t" r="r" b="b"/>
            <a:pathLst>
              <a:path w="1609527" h="1609527">
                <a:moveTo>
                  <a:pt x="1609527" y="0"/>
                </a:moveTo>
                <a:lnTo>
                  <a:pt x="0" y="0"/>
                </a:lnTo>
                <a:lnTo>
                  <a:pt x="0" y="1609527"/>
                </a:lnTo>
                <a:lnTo>
                  <a:pt x="1609527" y="1609527"/>
                </a:lnTo>
                <a:lnTo>
                  <a:pt x="160952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8" name="Freeform 8"/>
          <p:cNvSpPr/>
          <p:nvPr/>
        </p:nvSpPr>
        <p:spPr>
          <a:xfrm>
            <a:off x="604491" y="2306243"/>
            <a:ext cx="544682" cy="544682"/>
          </a:xfrm>
          <a:custGeom>
            <a:avLst/>
            <a:gdLst/>
            <a:ahLst/>
            <a:cxnLst/>
            <a:rect l="l" t="t" r="r" b="b"/>
            <a:pathLst>
              <a:path w="544682" h="544682">
                <a:moveTo>
                  <a:pt x="0" y="0"/>
                </a:moveTo>
                <a:lnTo>
                  <a:pt x="544683" y="0"/>
                </a:lnTo>
                <a:lnTo>
                  <a:pt x="544683" y="544682"/>
                </a:lnTo>
                <a:lnTo>
                  <a:pt x="0" y="5446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9" name="Freeform 9"/>
          <p:cNvSpPr/>
          <p:nvPr/>
        </p:nvSpPr>
        <p:spPr>
          <a:xfrm>
            <a:off x="345173" y="8459337"/>
            <a:ext cx="683527" cy="683527"/>
          </a:xfrm>
          <a:custGeom>
            <a:avLst/>
            <a:gdLst/>
            <a:ahLst/>
            <a:cxnLst/>
            <a:rect l="l" t="t" r="r" b="b"/>
            <a:pathLst>
              <a:path w="683527" h="683527">
                <a:moveTo>
                  <a:pt x="0" y="0"/>
                </a:moveTo>
                <a:lnTo>
                  <a:pt x="683527" y="0"/>
                </a:lnTo>
                <a:lnTo>
                  <a:pt x="683527" y="683526"/>
                </a:lnTo>
                <a:lnTo>
                  <a:pt x="0" y="6835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10" name="Freeform 10"/>
          <p:cNvSpPr/>
          <p:nvPr/>
        </p:nvSpPr>
        <p:spPr>
          <a:xfrm>
            <a:off x="16938555" y="8186996"/>
            <a:ext cx="544682" cy="544682"/>
          </a:xfrm>
          <a:custGeom>
            <a:avLst/>
            <a:gdLst/>
            <a:ahLst/>
            <a:cxnLst/>
            <a:rect l="l" t="t" r="r" b="b"/>
            <a:pathLst>
              <a:path w="544682" h="544682">
                <a:moveTo>
                  <a:pt x="0" y="0"/>
                </a:moveTo>
                <a:lnTo>
                  <a:pt x="544682" y="0"/>
                </a:lnTo>
                <a:lnTo>
                  <a:pt x="544682" y="544682"/>
                </a:lnTo>
                <a:lnTo>
                  <a:pt x="0" y="5446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>
          <a:xfrm>
            <a:off x="17259300" y="1292253"/>
            <a:ext cx="639818" cy="639818"/>
          </a:xfrm>
          <a:custGeom>
            <a:avLst/>
            <a:gdLst/>
            <a:ahLst/>
            <a:cxnLst/>
            <a:rect l="l" t="t" r="r" b="b"/>
            <a:pathLst>
              <a:path w="639818" h="639818">
                <a:moveTo>
                  <a:pt x="0" y="0"/>
                </a:moveTo>
                <a:lnTo>
                  <a:pt x="639818" y="0"/>
                </a:lnTo>
                <a:lnTo>
                  <a:pt x="639818" y="639818"/>
                </a:lnTo>
                <a:lnTo>
                  <a:pt x="0" y="639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grpSp>
        <p:nvGrpSpPr>
          <p:cNvPr id="12" name="Group 12"/>
          <p:cNvGrpSpPr/>
          <p:nvPr/>
        </p:nvGrpSpPr>
        <p:grpSpPr>
          <a:xfrm rot="-5400000">
            <a:off x="1601858" y="2428866"/>
            <a:ext cx="669674" cy="584442"/>
            <a:chOff x="0" y="0"/>
            <a:chExt cx="698500" cy="6096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644474" y="2705299"/>
            <a:ext cx="7785252" cy="6900564"/>
          </a:xfrm>
          <a:custGeom>
            <a:avLst/>
            <a:gdLst/>
            <a:ahLst/>
            <a:cxnLst/>
            <a:rect l="l" t="t" r="r" b="b"/>
            <a:pathLst>
              <a:path w="7785252" h="6900564">
                <a:moveTo>
                  <a:pt x="0" y="0"/>
                </a:moveTo>
                <a:lnTo>
                  <a:pt x="7785252" y="0"/>
                </a:lnTo>
                <a:lnTo>
                  <a:pt x="7785252" y="6900564"/>
                </a:lnTo>
                <a:lnTo>
                  <a:pt x="0" y="69005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38100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th-TH"/>
          </a:p>
        </p:txBody>
      </p:sp>
      <p:grpSp>
        <p:nvGrpSpPr>
          <p:cNvPr id="16" name="Group 16"/>
          <p:cNvGrpSpPr/>
          <p:nvPr/>
        </p:nvGrpSpPr>
        <p:grpSpPr>
          <a:xfrm rot="-5400000">
            <a:off x="9870394" y="2377015"/>
            <a:ext cx="872738" cy="761663"/>
            <a:chOff x="0" y="0"/>
            <a:chExt cx="698500" cy="6096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98500" cy="609600"/>
            </a:xfrm>
            <a:custGeom>
              <a:avLst/>
              <a:gdLst/>
              <a:ahLst/>
              <a:cxnLst/>
              <a:rect l="l" t="t" r="r" b="b"/>
              <a:pathLst>
                <a:path w="698500" h="609600">
                  <a:moveTo>
                    <a:pt x="349250" y="609600"/>
                  </a:moveTo>
                  <a:lnTo>
                    <a:pt x="0" y="0"/>
                  </a:lnTo>
                  <a:lnTo>
                    <a:pt x="698500" y="0"/>
                  </a:lnTo>
                  <a:lnTo>
                    <a:pt x="349250" y="6096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15900" y="-57150"/>
              <a:ext cx="266700" cy="438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9925932" y="2705299"/>
            <a:ext cx="6721206" cy="6900564"/>
          </a:xfrm>
          <a:custGeom>
            <a:avLst/>
            <a:gdLst/>
            <a:ahLst/>
            <a:cxnLst/>
            <a:rect l="l" t="t" r="r" b="b"/>
            <a:pathLst>
              <a:path w="6721206" h="6900564">
                <a:moveTo>
                  <a:pt x="0" y="0"/>
                </a:moveTo>
                <a:lnTo>
                  <a:pt x="6721206" y="0"/>
                </a:lnTo>
                <a:lnTo>
                  <a:pt x="6721206" y="6900564"/>
                </a:lnTo>
                <a:lnTo>
                  <a:pt x="0" y="69005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38100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th-TH"/>
          </a:p>
        </p:txBody>
      </p:sp>
      <p:grpSp>
        <p:nvGrpSpPr>
          <p:cNvPr id="20" name="Group 20"/>
          <p:cNvGrpSpPr/>
          <p:nvPr/>
        </p:nvGrpSpPr>
        <p:grpSpPr>
          <a:xfrm>
            <a:off x="9925932" y="1986214"/>
            <a:ext cx="7012622" cy="743192"/>
            <a:chOff x="0" y="0"/>
            <a:chExt cx="3661197" cy="38801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661197" cy="388011"/>
            </a:xfrm>
            <a:custGeom>
              <a:avLst/>
              <a:gdLst/>
              <a:ahLst/>
              <a:cxnLst/>
              <a:rect l="l" t="t" r="r" b="b"/>
              <a:pathLst>
                <a:path w="3661197" h="388011">
                  <a:moveTo>
                    <a:pt x="49680" y="0"/>
                  </a:moveTo>
                  <a:lnTo>
                    <a:pt x="3378395" y="0"/>
                  </a:lnTo>
                  <a:cubicBezTo>
                    <a:pt x="3566265" y="0"/>
                    <a:pt x="3661197" y="86859"/>
                    <a:pt x="3661197" y="194005"/>
                  </a:cubicBezTo>
                  <a:cubicBezTo>
                    <a:pt x="3661197" y="301151"/>
                    <a:pt x="3566265" y="388011"/>
                    <a:pt x="3378395" y="388011"/>
                  </a:cubicBezTo>
                  <a:lnTo>
                    <a:pt x="49680" y="388011"/>
                  </a:lnTo>
                  <a:cubicBezTo>
                    <a:pt x="36504" y="388011"/>
                    <a:pt x="23868" y="382776"/>
                    <a:pt x="14551" y="373460"/>
                  </a:cubicBezTo>
                  <a:cubicBezTo>
                    <a:pt x="5234" y="364143"/>
                    <a:pt x="0" y="351507"/>
                    <a:pt x="0" y="338331"/>
                  </a:cubicBezTo>
                  <a:lnTo>
                    <a:pt x="0" y="49680"/>
                  </a:lnTo>
                  <a:cubicBezTo>
                    <a:pt x="0" y="36504"/>
                    <a:pt x="5234" y="23868"/>
                    <a:pt x="14551" y="14551"/>
                  </a:cubicBezTo>
                  <a:cubicBezTo>
                    <a:pt x="23868" y="5234"/>
                    <a:pt x="36504" y="0"/>
                    <a:pt x="49680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5400" y="-57150"/>
              <a:ext cx="3432597" cy="445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150594" y="645986"/>
            <a:ext cx="5986812" cy="870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7"/>
              </a:lnSpc>
            </a:pPr>
            <a:r>
              <a:rPr lang="en-US" sz="6399" b="1">
                <a:solidFill>
                  <a:srgbClr val="C47D3C"/>
                </a:solidFill>
                <a:latin typeface="Opun Bold"/>
                <a:ea typeface="Opun Bold"/>
                <a:cs typeface="Opun Bold"/>
                <a:sym typeface="Opun Bold"/>
              </a:rPr>
              <a:t>ผลการดำเนินงาน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026447" y="9779886"/>
            <a:ext cx="6235106" cy="390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9"/>
              </a:lnSpc>
              <a:spcBef>
                <a:spcPct val="0"/>
              </a:spcBef>
            </a:pPr>
            <a:r>
              <a:rPr lang="en-US" sz="2263" b="1">
                <a:solidFill>
                  <a:srgbClr val="C47D3C"/>
                </a:solidFill>
                <a:latin typeface="Opun Bold"/>
                <a:ea typeface="Opun Bold"/>
                <a:cs typeface="Opun Bold"/>
                <a:sym typeface="Opun Bold"/>
              </a:rPr>
              <a:t>กลุ่มตรวจสอบภายใน สำนักงานเศรษฐกิจการคลัง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91698" y="2182345"/>
            <a:ext cx="5453475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92">
                <a:solidFill>
                  <a:srgbClr val="FFFFFF"/>
                </a:solidFill>
                <a:latin typeface="Opun Bold"/>
                <a:ea typeface="Opun Bold"/>
                <a:cs typeface="Opun Bold"/>
                <a:sym typeface="Opun Bold"/>
              </a:rPr>
              <a:t>เผยแพร่วิดีโอคลิปผ่านทางหน้าเว็บไซต์ สศค.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049544" y="2180828"/>
            <a:ext cx="6765398" cy="37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92">
                <a:solidFill>
                  <a:srgbClr val="FFFFFF"/>
                </a:solidFill>
                <a:latin typeface="Opun Bold"/>
                <a:ea typeface="Opun Bold"/>
                <a:cs typeface="Opun Bold"/>
                <a:sym typeface="Opun Bold"/>
              </a:rPr>
              <a:t>เผยแพร่วิดีโอคลิปผ่านทาง e - mail ของบุคลากร สศค.</a:t>
            </a:r>
          </a:p>
        </p:txBody>
      </p:sp>
      <p:sp>
        <p:nvSpPr>
          <p:cNvPr id="27" name="AutoShape 27"/>
          <p:cNvSpPr/>
          <p:nvPr/>
        </p:nvSpPr>
        <p:spPr>
          <a:xfrm>
            <a:off x="5772120" y="1600002"/>
            <a:ext cx="6743760" cy="0"/>
          </a:xfrm>
          <a:prstGeom prst="line">
            <a:avLst/>
          </a:prstGeom>
          <a:ln w="19050" cap="flat">
            <a:solidFill>
              <a:srgbClr val="C47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8665032" y="3213929"/>
            <a:ext cx="14792093" cy="3859143"/>
            <a:chOff x="0" y="0"/>
            <a:chExt cx="3895860" cy="101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95860" cy="1016400"/>
            </a:xfrm>
            <a:custGeom>
              <a:avLst/>
              <a:gdLst/>
              <a:ahLst/>
              <a:cxnLst/>
              <a:rect l="l" t="t" r="r" b="b"/>
              <a:pathLst>
                <a:path w="3895860" h="1016400">
                  <a:moveTo>
                    <a:pt x="15701" y="0"/>
                  </a:moveTo>
                  <a:lnTo>
                    <a:pt x="3880159" y="0"/>
                  </a:lnTo>
                  <a:cubicBezTo>
                    <a:pt x="3884323" y="0"/>
                    <a:pt x="3888317" y="1654"/>
                    <a:pt x="3891261" y="4599"/>
                  </a:cubicBezTo>
                  <a:cubicBezTo>
                    <a:pt x="3894206" y="7543"/>
                    <a:pt x="3895860" y="11537"/>
                    <a:pt x="3895860" y="15701"/>
                  </a:cubicBezTo>
                  <a:lnTo>
                    <a:pt x="3895860" y="1000698"/>
                  </a:lnTo>
                  <a:cubicBezTo>
                    <a:pt x="3895860" y="1004863"/>
                    <a:pt x="3894206" y="1008856"/>
                    <a:pt x="3891261" y="1011801"/>
                  </a:cubicBezTo>
                  <a:cubicBezTo>
                    <a:pt x="3888317" y="1014745"/>
                    <a:pt x="3884323" y="1016400"/>
                    <a:pt x="3880159" y="1016400"/>
                  </a:cubicBezTo>
                  <a:lnTo>
                    <a:pt x="15701" y="1016400"/>
                  </a:lnTo>
                  <a:cubicBezTo>
                    <a:pt x="11537" y="1016400"/>
                    <a:pt x="7543" y="1014745"/>
                    <a:pt x="4599" y="1011801"/>
                  </a:cubicBezTo>
                  <a:cubicBezTo>
                    <a:pt x="1654" y="1008856"/>
                    <a:pt x="0" y="1004863"/>
                    <a:pt x="0" y="1000698"/>
                  </a:cubicBezTo>
                  <a:lnTo>
                    <a:pt x="0" y="15701"/>
                  </a:lnTo>
                  <a:cubicBezTo>
                    <a:pt x="0" y="11537"/>
                    <a:pt x="1654" y="7543"/>
                    <a:pt x="4599" y="4599"/>
                  </a:cubicBezTo>
                  <a:cubicBezTo>
                    <a:pt x="7543" y="1654"/>
                    <a:pt x="11537" y="0"/>
                    <a:pt x="15701" y="0"/>
                  </a:cubicBezTo>
                  <a:close/>
                </a:path>
              </a:pathLst>
            </a:custGeom>
            <a:solidFill>
              <a:srgbClr val="F7EEC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895860" cy="107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2234378" y="3950085"/>
            <a:ext cx="14792093" cy="3859143"/>
            <a:chOff x="0" y="0"/>
            <a:chExt cx="3895860" cy="101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95860" cy="1016400"/>
            </a:xfrm>
            <a:custGeom>
              <a:avLst/>
              <a:gdLst/>
              <a:ahLst/>
              <a:cxnLst/>
              <a:rect l="l" t="t" r="r" b="b"/>
              <a:pathLst>
                <a:path w="3895860" h="1016400">
                  <a:moveTo>
                    <a:pt x="15701" y="0"/>
                  </a:moveTo>
                  <a:lnTo>
                    <a:pt x="3880159" y="0"/>
                  </a:lnTo>
                  <a:cubicBezTo>
                    <a:pt x="3884323" y="0"/>
                    <a:pt x="3888317" y="1654"/>
                    <a:pt x="3891261" y="4599"/>
                  </a:cubicBezTo>
                  <a:cubicBezTo>
                    <a:pt x="3894206" y="7543"/>
                    <a:pt x="3895860" y="11537"/>
                    <a:pt x="3895860" y="15701"/>
                  </a:cubicBezTo>
                  <a:lnTo>
                    <a:pt x="3895860" y="1000698"/>
                  </a:lnTo>
                  <a:cubicBezTo>
                    <a:pt x="3895860" y="1004863"/>
                    <a:pt x="3894206" y="1008856"/>
                    <a:pt x="3891261" y="1011801"/>
                  </a:cubicBezTo>
                  <a:cubicBezTo>
                    <a:pt x="3888317" y="1014745"/>
                    <a:pt x="3884323" y="1016400"/>
                    <a:pt x="3880159" y="1016400"/>
                  </a:cubicBezTo>
                  <a:lnTo>
                    <a:pt x="15701" y="1016400"/>
                  </a:lnTo>
                  <a:cubicBezTo>
                    <a:pt x="11537" y="1016400"/>
                    <a:pt x="7543" y="1014745"/>
                    <a:pt x="4599" y="1011801"/>
                  </a:cubicBezTo>
                  <a:cubicBezTo>
                    <a:pt x="1654" y="1008856"/>
                    <a:pt x="0" y="1004863"/>
                    <a:pt x="0" y="1000698"/>
                  </a:cubicBezTo>
                  <a:lnTo>
                    <a:pt x="0" y="15701"/>
                  </a:lnTo>
                  <a:cubicBezTo>
                    <a:pt x="0" y="11537"/>
                    <a:pt x="1654" y="7543"/>
                    <a:pt x="4599" y="4599"/>
                  </a:cubicBezTo>
                  <a:cubicBezTo>
                    <a:pt x="7543" y="1654"/>
                    <a:pt x="11537" y="0"/>
                    <a:pt x="15701" y="0"/>
                  </a:cubicBezTo>
                  <a:close/>
                </a:path>
              </a:pathLst>
            </a:custGeom>
            <a:solidFill>
              <a:srgbClr val="F7EEC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3895860" cy="107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811500" y="5770130"/>
            <a:ext cx="611617" cy="611617"/>
          </a:xfrm>
          <a:custGeom>
            <a:avLst/>
            <a:gdLst/>
            <a:ahLst/>
            <a:cxnLst/>
            <a:rect l="l" t="t" r="r" b="b"/>
            <a:pathLst>
              <a:path w="611617" h="611617">
                <a:moveTo>
                  <a:pt x="0" y="0"/>
                </a:moveTo>
                <a:lnTo>
                  <a:pt x="611617" y="0"/>
                </a:lnTo>
                <a:lnTo>
                  <a:pt x="611617" y="611617"/>
                </a:lnTo>
                <a:lnTo>
                  <a:pt x="0" y="6116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9" name="Freeform 9"/>
          <p:cNvSpPr/>
          <p:nvPr/>
        </p:nvSpPr>
        <p:spPr>
          <a:xfrm>
            <a:off x="4009198" y="6547084"/>
            <a:ext cx="613957" cy="613957"/>
          </a:xfrm>
          <a:custGeom>
            <a:avLst/>
            <a:gdLst/>
            <a:ahLst/>
            <a:cxnLst/>
            <a:rect l="l" t="t" r="r" b="b"/>
            <a:pathLst>
              <a:path w="613957" h="613957">
                <a:moveTo>
                  <a:pt x="0" y="0"/>
                </a:moveTo>
                <a:lnTo>
                  <a:pt x="613958" y="0"/>
                </a:lnTo>
                <a:lnTo>
                  <a:pt x="613958" y="613957"/>
                </a:lnTo>
                <a:lnTo>
                  <a:pt x="0" y="6139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10" name="Freeform 10"/>
          <p:cNvSpPr/>
          <p:nvPr/>
        </p:nvSpPr>
        <p:spPr>
          <a:xfrm>
            <a:off x="16421411" y="414743"/>
            <a:ext cx="613957" cy="613957"/>
          </a:xfrm>
          <a:custGeom>
            <a:avLst/>
            <a:gdLst/>
            <a:ahLst/>
            <a:cxnLst/>
            <a:rect l="l" t="t" r="r" b="b"/>
            <a:pathLst>
              <a:path w="613957" h="613957">
                <a:moveTo>
                  <a:pt x="0" y="0"/>
                </a:moveTo>
                <a:lnTo>
                  <a:pt x="613957" y="0"/>
                </a:lnTo>
                <a:lnTo>
                  <a:pt x="613957" y="613957"/>
                </a:lnTo>
                <a:lnTo>
                  <a:pt x="0" y="6139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>
          <a:xfrm>
            <a:off x="4473980" y="417083"/>
            <a:ext cx="611617" cy="611617"/>
          </a:xfrm>
          <a:custGeom>
            <a:avLst/>
            <a:gdLst/>
            <a:ahLst/>
            <a:cxnLst/>
            <a:rect l="l" t="t" r="r" b="b"/>
            <a:pathLst>
              <a:path w="611617" h="611617">
                <a:moveTo>
                  <a:pt x="0" y="0"/>
                </a:moveTo>
                <a:lnTo>
                  <a:pt x="611616" y="0"/>
                </a:lnTo>
                <a:lnTo>
                  <a:pt x="611616" y="611617"/>
                </a:lnTo>
                <a:lnTo>
                  <a:pt x="0" y="6116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grpSp>
        <p:nvGrpSpPr>
          <p:cNvPr id="12" name="Group 12"/>
          <p:cNvGrpSpPr/>
          <p:nvPr/>
        </p:nvGrpSpPr>
        <p:grpSpPr>
          <a:xfrm rot="-10800000">
            <a:off x="3598170" y="3345119"/>
            <a:ext cx="11091660" cy="5461640"/>
            <a:chOff x="0" y="0"/>
            <a:chExt cx="948486" cy="46704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48486" cy="467044"/>
            </a:xfrm>
            <a:custGeom>
              <a:avLst/>
              <a:gdLst/>
              <a:ahLst/>
              <a:cxnLst/>
              <a:rect l="l" t="t" r="r" b="b"/>
              <a:pathLst>
                <a:path w="948486" h="467044">
                  <a:moveTo>
                    <a:pt x="745286" y="0"/>
                  </a:moveTo>
                  <a:cubicBezTo>
                    <a:pt x="857511" y="0"/>
                    <a:pt x="948486" y="104551"/>
                    <a:pt x="948486" y="233522"/>
                  </a:cubicBezTo>
                  <a:cubicBezTo>
                    <a:pt x="948486" y="362492"/>
                    <a:pt x="857511" y="467044"/>
                    <a:pt x="745286" y="467044"/>
                  </a:cubicBezTo>
                  <a:lnTo>
                    <a:pt x="203200" y="467044"/>
                  </a:lnTo>
                  <a:cubicBezTo>
                    <a:pt x="90976" y="467044"/>
                    <a:pt x="0" y="362492"/>
                    <a:pt x="0" y="233522"/>
                  </a:cubicBezTo>
                  <a:cubicBezTo>
                    <a:pt x="0" y="10455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EEC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948486" cy="5146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3881273" y="3628472"/>
            <a:ext cx="10522611" cy="4894933"/>
            <a:chOff x="0" y="0"/>
            <a:chExt cx="1004001" cy="46704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04001" cy="467044"/>
            </a:xfrm>
            <a:custGeom>
              <a:avLst/>
              <a:gdLst/>
              <a:ahLst/>
              <a:cxnLst/>
              <a:rect l="l" t="t" r="r" b="b"/>
              <a:pathLst>
                <a:path w="1004001" h="467044">
                  <a:moveTo>
                    <a:pt x="800801" y="0"/>
                  </a:moveTo>
                  <a:cubicBezTo>
                    <a:pt x="913026" y="0"/>
                    <a:pt x="1004001" y="104551"/>
                    <a:pt x="1004001" y="233522"/>
                  </a:cubicBezTo>
                  <a:cubicBezTo>
                    <a:pt x="1004001" y="362492"/>
                    <a:pt x="913026" y="467044"/>
                    <a:pt x="800801" y="467044"/>
                  </a:cubicBezTo>
                  <a:lnTo>
                    <a:pt x="203200" y="467044"/>
                  </a:lnTo>
                  <a:cubicBezTo>
                    <a:pt x="90976" y="467044"/>
                    <a:pt x="0" y="362492"/>
                    <a:pt x="0" y="233522"/>
                  </a:cubicBezTo>
                  <a:cubicBezTo>
                    <a:pt x="0" y="104551"/>
                    <a:pt x="90976" y="0"/>
                    <a:pt x="203200" y="0"/>
                  </a:cubicBezTo>
                  <a:close/>
                </a:path>
              </a:pathLst>
            </a:custGeom>
            <a:ln w="38100" cap="sq">
              <a:solidFill>
                <a:srgbClr val="C47D3C"/>
              </a:solidFill>
              <a:prstDash val="lgDash"/>
              <a:miter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004001" cy="5146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430576" y="1816491"/>
            <a:ext cx="3426847" cy="870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7"/>
              </a:lnSpc>
            </a:pPr>
            <a:r>
              <a:rPr lang="en-US" sz="6399" b="1">
                <a:solidFill>
                  <a:srgbClr val="C47D3C"/>
                </a:solidFill>
                <a:latin typeface="Opun Bold"/>
                <a:ea typeface="Opun Bold"/>
                <a:cs typeface="Opun Bold"/>
                <a:sym typeface="Opun Bold"/>
              </a:rPr>
              <a:t>ผลที่ได้รับ</a:t>
            </a:r>
          </a:p>
        </p:txBody>
      </p:sp>
      <p:sp>
        <p:nvSpPr>
          <p:cNvPr id="19" name="AutoShape 19"/>
          <p:cNvSpPr/>
          <p:nvPr/>
        </p:nvSpPr>
        <p:spPr>
          <a:xfrm>
            <a:off x="7154000" y="2686694"/>
            <a:ext cx="4081586" cy="0"/>
          </a:xfrm>
          <a:prstGeom prst="line">
            <a:avLst/>
          </a:prstGeom>
          <a:ln w="19050" cap="flat">
            <a:solidFill>
              <a:srgbClr val="C47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20" name="Freeform 20"/>
          <p:cNvSpPr/>
          <p:nvPr/>
        </p:nvSpPr>
        <p:spPr>
          <a:xfrm>
            <a:off x="13661620" y="1764856"/>
            <a:ext cx="4176522" cy="8229600"/>
          </a:xfrm>
          <a:custGeom>
            <a:avLst/>
            <a:gdLst/>
            <a:ahLst/>
            <a:cxnLst/>
            <a:rect l="l" t="t" r="r" b="b"/>
            <a:pathLst>
              <a:path w="4176522" h="8229600">
                <a:moveTo>
                  <a:pt x="0" y="0"/>
                </a:moveTo>
                <a:lnTo>
                  <a:pt x="4176522" y="0"/>
                </a:lnTo>
                <a:lnTo>
                  <a:pt x="417652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21" name="Freeform 21"/>
          <p:cNvSpPr/>
          <p:nvPr/>
        </p:nvSpPr>
        <p:spPr>
          <a:xfrm flipH="1">
            <a:off x="443832" y="2038573"/>
            <a:ext cx="4335956" cy="7955883"/>
          </a:xfrm>
          <a:custGeom>
            <a:avLst/>
            <a:gdLst/>
            <a:ahLst/>
            <a:cxnLst/>
            <a:rect l="l" t="t" r="r" b="b"/>
            <a:pathLst>
              <a:path w="4335956" h="7955883">
                <a:moveTo>
                  <a:pt x="4335956" y="0"/>
                </a:moveTo>
                <a:lnTo>
                  <a:pt x="0" y="0"/>
                </a:lnTo>
                <a:lnTo>
                  <a:pt x="0" y="7955883"/>
                </a:lnTo>
                <a:lnTo>
                  <a:pt x="4335956" y="7955883"/>
                </a:lnTo>
                <a:lnTo>
                  <a:pt x="4335956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22" name="TextBox 22"/>
          <p:cNvSpPr txBox="1"/>
          <p:nvPr/>
        </p:nvSpPr>
        <p:spPr>
          <a:xfrm>
            <a:off x="4997855" y="4935479"/>
            <a:ext cx="8292291" cy="222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spc="134">
                <a:solidFill>
                  <a:srgbClr val="2C2B2B"/>
                </a:solidFill>
                <a:latin typeface="Opun"/>
                <a:ea typeface="Opun"/>
                <a:cs typeface="Opun"/>
                <a:sym typeface="Opun"/>
              </a:rPr>
              <a:t>บุคลากร กตส. มีความรู้ความเข้าใจและตระหนัก</a:t>
            </a:r>
          </a:p>
          <a:p>
            <a:pPr algn="l">
              <a:lnSpc>
                <a:spcPts val="4480"/>
              </a:lnSpc>
            </a:pPr>
            <a:r>
              <a:rPr lang="en-US" sz="3200" spc="134">
                <a:solidFill>
                  <a:srgbClr val="2C2B2B"/>
                </a:solidFill>
                <a:latin typeface="Opun"/>
                <a:ea typeface="Opun"/>
                <a:cs typeface="Opun"/>
                <a:sym typeface="Opun"/>
              </a:rPr>
              <a:t>ในความสำคัญเกี่ยวกับระเบียบวินัยเพื่อให้สามารถยึดถือเป็นหลักในการปฏิบัติงานและสามารถไป</a:t>
            </a:r>
          </a:p>
          <a:p>
            <a:pPr algn="l">
              <a:lnSpc>
                <a:spcPts val="4480"/>
              </a:lnSpc>
            </a:pPr>
            <a:r>
              <a:rPr lang="en-US" sz="3200" spc="134">
                <a:solidFill>
                  <a:srgbClr val="2C2B2B"/>
                </a:solidFill>
                <a:latin typeface="Opun"/>
                <a:ea typeface="Opun"/>
                <a:cs typeface="Opun"/>
                <a:sym typeface="Opun"/>
              </a:rPr>
              <a:t>ประยุกต์ใช้ในชีวิตประจำวัน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025025" y="9775554"/>
            <a:ext cx="6235106" cy="390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9"/>
              </a:lnSpc>
              <a:spcBef>
                <a:spcPct val="0"/>
              </a:spcBef>
            </a:pPr>
            <a:r>
              <a:rPr lang="en-US" sz="2263" b="1">
                <a:solidFill>
                  <a:srgbClr val="C47D3C"/>
                </a:solidFill>
                <a:latin typeface="Opun Bold"/>
                <a:ea typeface="Opun Bold"/>
                <a:cs typeface="Opun Bold"/>
                <a:sym typeface="Opun Bold"/>
              </a:rPr>
              <a:t>กลุ่มตรวจสอบภายใน สำนักงานเศรษฐกิจการคลัง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02793" y="2275703"/>
            <a:ext cx="4656507" cy="4656507"/>
          </a:xfrm>
          <a:custGeom>
            <a:avLst/>
            <a:gdLst/>
            <a:ahLst/>
            <a:cxnLst/>
            <a:rect l="l" t="t" r="r" b="b"/>
            <a:pathLst>
              <a:path w="4656507" h="4656507">
                <a:moveTo>
                  <a:pt x="0" y="0"/>
                </a:moveTo>
                <a:lnTo>
                  <a:pt x="4656507" y="0"/>
                </a:lnTo>
                <a:lnTo>
                  <a:pt x="4656507" y="4656507"/>
                </a:lnTo>
                <a:lnTo>
                  <a:pt x="0" y="46565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16669" t="-45786" r="-16373" b="-32795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1844698" y="3573978"/>
            <a:ext cx="9807982" cy="5103495"/>
            <a:chOff x="0" y="0"/>
            <a:chExt cx="6041880" cy="31438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041880" cy="3143838"/>
            </a:xfrm>
            <a:custGeom>
              <a:avLst/>
              <a:gdLst/>
              <a:ahLst/>
              <a:cxnLst/>
              <a:rect l="l" t="t" r="r" b="b"/>
              <a:pathLst>
                <a:path w="6041880" h="3143838">
                  <a:moveTo>
                    <a:pt x="23680" y="0"/>
                  </a:moveTo>
                  <a:lnTo>
                    <a:pt x="6018200" y="0"/>
                  </a:lnTo>
                  <a:cubicBezTo>
                    <a:pt x="6031278" y="0"/>
                    <a:pt x="6041880" y="10602"/>
                    <a:pt x="6041880" y="23680"/>
                  </a:cubicBezTo>
                  <a:lnTo>
                    <a:pt x="6041880" y="3120157"/>
                  </a:lnTo>
                  <a:cubicBezTo>
                    <a:pt x="6041880" y="3126438"/>
                    <a:pt x="6039386" y="3132461"/>
                    <a:pt x="6034944" y="3136902"/>
                  </a:cubicBezTo>
                  <a:cubicBezTo>
                    <a:pt x="6030504" y="3141343"/>
                    <a:pt x="6024480" y="3143838"/>
                    <a:pt x="6018200" y="3143838"/>
                  </a:cubicBezTo>
                  <a:lnTo>
                    <a:pt x="23680" y="3143838"/>
                  </a:lnTo>
                  <a:cubicBezTo>
                    <a:pt x="17400" y="3143838"/>
                    <a:pt x="11377" y="3141343"/>
                    <a:pt x="6936" y="3136902"/>
                  </a:cubicBezTo>
                  <a:cubicBezTo>
                    <a:pt x="2495" y="3132461"/>
                    <a:pt x="0" y="3126438"/>
                    <a:pt x="0" y="3120157"/>
                  </a:cubicBezTo>
                  <a:lnTo>
                    <a:pt x="0" y="23680"/>
                  </a:lnTo>
                  <a:cubicBezTo>
                    <a:pt x="0" y="17400"/>
                    <a:pt x="2495" y="11377"/>
                    <a:pt x="6936" y="6936"/>
                  </a:cubicBezTo>
                  <a:cubicBezTo>
                    <a:pt x="11377" y="2495"/>
                    <a:pt x="17400" y="0"/>
                    <a:pt x="23680" y="0"/>
                  </a:cubicBezTo>
                  <a:close/>
                </a:path>
              </a:pathLst>
            </a:custGeom>
            <a:solidFill>
              <a:srgbClr val="F7EEC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6041880" cy="3200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187394" y="3911377"/>
            <a:ext cx="9115638" cy="4428697"/>
            <a:chOff x="0" y="0"/>
            <a:chExt cx="5615385" cy="27281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15385" cy="2728151"/>
            </a:xfrm>
            <a:custGeom>
              <a:avLst/>
              <a:gdLst/>
              <a:ahLst/>
              <a:cxnLst/>
              <a:rect l="l" t="t" r="r" b="b"/>
              <a:pathLst>
                <a:path w="5615385" h="2728151">
                  <a:moveTo>
                    <a:pt x="25479" y="0"/>
                  </a:moveTo>
                  <a:lnTo>
                    <a:pt x="5589906" y="0"/>
                  </a:lnTo>
                  <a:cubicBezTo>
                    <a:pt x="5596663" y="0"/>
                    <a:pt x="5603144" y="2684"/>
                    <a:pt x="5607922" y="7463"/>
                  </a:cubicBezTo>
                  <a:cubicBezTo>
                    <a:pt x="5612700" y="12241"/>
                    <a:pt x="5615385" y="18722"/>
                    <a:pt x="5615385" y="25479"/>
                  </a:cubicBezTo>
                  <a:lnTo>
                    <a:pt x="5615385" y="2702672"/>
                  </a:lnTo>
                  <a:cubicBezTo>
                    <a:pt x="5615385" y="2709430"/>
                    <a:pt x="5612700" y="2715910"/>
                    <a:pt x="5607922" y="2720689"/>
                  </a:cubicBezTo>
                  <a:cubicBezTo>
                    <a:pt x="5603144" y="2725467"/>
                    <a:pt x="5596663" y="2728151"/>
                    <a:pt x="5589906" y="2728151"/>
                  </a:cubicBezTo>
                  <a:lnTo>
                    <a:pt x="25479" y="2728151"/>
                  </a:lnTo>
                  <a:cubicBezTo>
                    <a:pt x="11407" y="2728151"/>
                    <a:pt x="0" y="2716744"/>
                    <a:pt x="0" y="2702672"/>
                  </a:cubicBezTo>
                  <a:lnTo>
                    <a:pt x="0" y="25479"/>
                  </a:lnTo>
                  <a:cubicBezTo>
                    <a:pt x="0" y="11407"/>
                    <a:pt x="11407" y="0"/>
                    <a:pt x="25479" y="0"/>
                  </a:cubicBezTo>
                  <a:close/>
                </a:path>
              </a:pathLst>
            </a:custGeom>
            <a:ln w="38100" cap="rnd">
              <a:solidFill>
                <a:srgbClr val="C47D3C"/>
              </a:solidFill>
              <a:prstDash val="dash"/>
              <a:rou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5615385" cy="27853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V="1">
            <a:off x="0" y="0"/>
            <a:ext cx="1609527" cy="1609527"/>
          </a:xfrm>
          <a:custGeom>
            <a:avLst/>
            <a:gdLst/>
            <a:ahLst/>
            <a:cxnLst/>
            <a:rect l="l" t="t" r="r" b="b"/>
            <a:pathLst>
              <a:path w="1609527" h="1609527">
                <a:moveTo>
                  <a:pt x="0" y="1609527"/>
                </a:moveTo>
                <a:lnTo>
                  <a:pt x="1609527" y="1609527"/>
                </a:lnTo>
                <a:lnTo>
                  <a:pt x="1609527" y="0"/>
                </a:lnTo>
                <a:lnTo>
                  <a:pt x="0" y="0"/>
                </a:lnTo>
                <a:lnTo>
                  <a:pt x="0" y="160952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0" name="Freeform 10"/>
          <p:cNvSpPr/>
          <p:nvPr/>
        </p:nvSpPr>
        <p:spPr>
          <a:xfrm>
            <a:off x="0" y="8677473"/>
            <a:ext cx="1609527" cy="1609527"/>
          </a:xfrm>
          <a:custGeom>
            <a:avLst/>
            <a:gdLst/>
            <a:ahLst/>
            <a:cxnLst/>
            <a:rect l="l" t="t" r="r" b="b"/>
            <a:pathLst>
              <a:path w="1609527" h="1609527">
                <a:moveTo>
                  <a:pt x="0" y="0"/>
                </a:moveTo>
                <a:lnTo>
                  <a:pt x="1609527" y="0"/>
                </a:lnTo>
                <a:lnTo>
                  <a:pt x="1609527" y="1609527"/>
                </a:lnTo>
                <a:lnTo>
                  <a:pt x="0" y="16095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>
          <a:xfrm flipH="1">
            <a:off x="10936133" y="3100709"/>
            <a:ext cx="6737148" cy="7186291"/>
          </a:xfrm>
          <a:custGeom>
            <a:avLst/>
            <a:gdLst/>
            <a:ahLst/>
            <a:cxnLst/>
            <a:rect l="l" t="t" r="r" b="b"/>
            <a:pathLst>
              <a:path w="6737148" h="7186291">
                <a:moveTo>
                  <a:pt x="6737148" y="0"/>
                </a:moveTo>
                <a:lnTo>
                  <a:pt x="0" y="0"/>
                </a:lnTo>
                <a:lnTo>
                  <a:pt x="0" y="7186291"/>
                </a:lnTo>
                <a:lnTo>
                  <a:pt x="6737148" y="7186291"/>
                </a:lnTo>
                <a:lnTo>
                  <a:pt x="673714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2" name="Freeform 12"/>
          <p:cNvSpPr/>
          <p:nvPr/>
        </p:nvSpPr>
        <p:spPr>
          <a:xfrm>
            <a:off x="650434" y="2325925"/>
            <a:ext cx="756532" cy="756532"/>
          </a:xfrm>
          <a:custGeom>
            <a:avLst/>
            <a:gdLst/>
            <a:ahLst/>
            <a:cxnLst/>
            <a:rect l="l" t="t" r="r" b="b"/>
            <a:pathLst>
              <a:path w="756532" h="756532">
                <a:moveTo>
                  <a:pt x="0" y="0"/>
                </a:moveTo>
                <a:lnTo>
                  <a:pt x="756532" y="0"/>
                </a:lnTo>
                <a:lnTo>
                  <a:pt x="756532" y="756532"/>
                </a:lnTo>
                <a:lnTo>
                  <a:pt x="0" y="7565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13" name="Freeform 13"/>
          <p:cNvSpPr/>
          <p:nvPr/>
        </p:nvSpPr>
        <p:spPr>
          <a:xfrm>
            <a:off x="16466265" y="816491"/>
            <a:ext cx="793035" cy="793035"/>
          </a:xfrm>
          <a:custGeom>
            <a:avLst/>
            <a:gdLst/>
            <a:ahLst/>
            <a:cxnLst/>
            <a:rect l="l" t="t" r="r" b="b"/>
            <a:pathLst>
              <a:path w="793035" h="793035">
                <a:moveTo>
                  <a:pt x="0" y="0"/>
                </a:moveTo>
                <a:lnTo>
                  <a:pt x="793035" y="0"/>
                </a:lnTo>
                <a:lnTo>
                  <a:pt x="793035" y="793036"/>
                </a:lnTo>
                <a:lnTo>
                  <a:pt x="0" y="7930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/>
          </a:p>
        </p:txBody>
      </p:sp>
      <p:sp>
        <p:nvSpPr>
          <p:cNvPr id="14" name="AutoShape 14"/>
          <p:cNvSpPr/>
          <p:nvPr/>
        </p:nvSpPr>
        <p:spPr>
          <a:xfrm flipV="1">
            <a:off x="3182441" y="2704191"/>
            <a:ext cx="7170032" cy="0"/>
          </a:xfrm>
          <a:prstGeom prst="line">
            <a:avLst/>
          </a:prstGeom>
          <a:ln w="19050" cap="flat">
            <a:solidFill>
              <a:srgbClr val="C47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h-TH"/>
          </a:p>
        </p:txBody>
      </p:sp>
      <p:sp>
        <p:nvSpPr>
          <p:cNvPr id="15" name="TextBox 15"/>
          <p:cNvSpPr txBox="1"/>
          <p:nvPr/>
        </p:nvSpPr>
        <p:spPr>
          <a:xfrm>
            <a:off x="3524962" y="1714302"/>
            <a:ext cx="6440503" cy="870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7"/>
              </a:lnSpc>
            </a:pPr>
            <a:r>
              <a:rPr lang="en-US" sz="6399" b="1">
                <a:solidFill>
                  <a:srgbClr val="C47D3C"/>
                </a:solidFill>
                <a:latin typeface="Opun Bold"/>
                <a:ea typeface="Opun Bold"/>
                <a:cs typeface="Opun Bold"/>
                <a:sym typeface="Opun Bold"/>
              </a:rPr>
              <a:t>แนวทางการพัฒนา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73283" y="4704278"/>
            <a:ext cx="8262850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spc="134">
                <a:solidFill>
                  <a:srgbClr val="2C2B2B"/>
                </a:solidFill>
                <a:latin typeface="Opun"/>
                <a:ea typeface="Opun"/>
                <a:cs typeface="Opun"/>
                <a:sym typeface="Opun"/>
              </a:rPr>
              <a:t>เผยแพร่สื่อประชาสัมพันธ์เกี่ยวกับกฎ ระเบียบ </a:t>
            </a:r>
          </a:p>
          <a:p>
            <a:pPr algn="l">
              <a:lnSpc>
                <a:spcPts val="4480"/>
              </a:lnSpc>
            </a:pPr>
            <a:r>
              <a:rPr lang="en-US" sz="3200" spc="134">
                <a:solidFill>
                  <a:srgbClr val="2C2B2B"/>
                </a:solidFill>
                <a:latin typeface="Opun"/>
                <a:ea typeface="Opun"/>
                <a:cs typeface="Opun"/>
                <a:sym typeface="Opun"/>
              </a:rPr>
              <a:t>และข้อกำหนดด้านวินัยในรูปแบบที่หลากหลาย </a:t>
            </a:r>
          </a:p>
          <a:p>
            <a:pPr algn="l">
              <a:lnSpc>
                <a:spcPts val="4480"/>
              </a:lnSpc>
            </a:pPr>
            <a:r>
              <a:rPr lang="en-US" sz="3200" spc="60">
                <a:solidFill>
                  <a:srgbClr val="2C2B2B"/>
                </a:solidFill>
                <a:latin typeface="Opun"/>
                <a:ea typeface="Opun"/>
                <a:cs typeface="Opun"/>
                <a:sym typeface="Opun"/>
              </a:rPr>
              <a:t>เช่น Infographic หรือ Power Point อย่างสม่ำเสมอ (รายเดือน) เพื่อเป็นการส่งเสริมความรู้ความเข้าใจ</a:t>
            </a:r>
          </a:p>
          <a:p>
            <a:pPr algn="l">
              <a:lnSpc>
                <a:spcPts val="4480"/>
              </a:lnSpc>
            </a:pPr>
            <a:r>
              <a:rPr lang="en-US" sz="3200" spc="60">
                <a:solidFill>
                  <a:srgbClr val="2C2B2B"/>
                </a:solidFill>
                <a:latin typeface="Opun"/>
                <a:ea typeface="Opun"/>
                <a:cs typeface="Opun"/>
                <a:sym typeface="Opun"/>
              </a:rPr>
              <a:t>ให้กับบุคลากรของหน่วยงานภายใน และภายนอก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026447" y="9774599"/>
            <a:ext cx="6235106" cy="390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9"/>
              </a:lnSpc>
              <a:spcBef>
                <a:spcPct val="0"/>
              </a:spcBef>
            </a:pPr>
            <a:r>
              <a:rPr lang="en-US" sz="2263" b="1">
                <a:solidFill>
                  <a:srgbClr val="C47D3C"/>
                </a:solidFill>
                <a:latin typeface="Opun Bold"/>
                <a:ea typeface="Opun Bold"/>
                <a:cs typeface="Opun Bold"/>
                <a:sym typeface="Opun Bold"/>
              </a:rPr>
              <a:t>กลุ่มตรวจสอบภายใน สำนักงานเศรษฐกิจการคลัง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กำหนดเอง</PresentationFormat>
  <Paragraphs>0</Paragraphs>
  <Slides>10</Slides>
  <Notes>0</Notes>
  <HiddenSlides>0</HiddenSlides>
  <MMClips>0</MMClips>
  <ScaleCrop>false</ScaleCrop>
  <HeadingPairs>
    <vt:vector size="4" baseType="variant"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1" baseType="lpstr"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บุคลากรสุขใจ วินัยสร้างสรรค์</dc:title>
  <cp:lastModifiedBy>thanvatida2543@gmail.com</cp:lastModifiedBy>
  <cp:revision>2</cp:revision>
  <dcterms:created xsi:type="dcterms:W3CDTF">2006-08-16T00:00:00Z</dcterms:created>
  <dcterms:modified xsi:type="dcterms:W3CDTF">2026-04-16T15:09:01Z</dcterms:modified>
  <dc:identifier>DAHHBKzdOZg</dc:identifier>
</cp:coreProperties>
</file>