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Bara TH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jpeg" Type="http://schemas.openxmlformats.org/officeDocument/2006/relationships/image"/><Relationship Id="rId13" Target="../media/image27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media/image4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15" Target="../media/image4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png" Type="http://schemas.openxmlformats.org/officeDocument/2006/relationships/image"/><Relationship Id="rId12" Target="../media/image5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1825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38532" y="7158986"/>
            <a:ext cx="18898843" cy="3407171"/>
            <a:chOff x="0" y="0"/>
            <a:chExt cx="4977473" cy="8973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897362"/>
            </a:xfrm>
            <a:custGeom>
              <a:avLst/>
              <a:gdLst/>
              <a:ahLst/>
              <a:cxnLst/>
              <a:rect r="r" b="b" t="t" l="l"/>
              <a:pathLst>
                <a:path h="897362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897362"/>
                  </a:lnTo>
                  <a:lnTo>
                    <a:pt x="0" y="897362"/>
                  </a:lnTo>
                  <a:close/>
                </a:path>
              </a:pathLst>
            </a:custGeom>
            <a:solidFill>
              <a:srgbClr val="B4E3D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9449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182362" y="1859798"/>
            <a:ext cx="9923276" cy="6567404"/>
          </a:xfrm>
          <a:custGeom>
            <a:avLst/>
            <a:gdLst/>
            <a:ahLst/>
            <a:cxnLst/>
            <a:rect r="r" b="b" t="t" l="l"/>
            <a:pathLst>
              <a:path h="6567404" w="9923276">
                <a:moveTo>
                  <a:pt x="0" y="0"/>
                </a:moveTo>
                <a:lnTo>
                  <a:pt x="9923276" y="0"/>
                </a:lnTo>
                <a:lnTo>
                  <a:pt x="9923276" y="6567404"/>
                </a:lnTo>
                <a:lnTo>
                  <a:pt x="0" y="656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96265" y="1028700"/>
            <a:ext cx="1863035" cy="1550976"/>
          </a:xfrm>
          <a:custGeom>
            <a:avLst/>
            <a:gdLst/>
            <a:ahLst/>
            <a:cxnLst/>
            <a:rect r="r" b="b" t="t" l="l"/>
            <a:pathLst>
              <a:path h="1550976" w="1863035">
                <a:moveTo>
                  <a:pt x="0" y="0"/>
                </a:moveTo>
                <a:lnTo>
                  <a:pt x="1863035" y="0"/>
                </a:lnTo>
                <a:lnTo>
                  <a:pt x="1863035" y="1550976"/>
                </a:lnTo>
                <a:lnTo>
                  <a:pt x="0" y="1550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4565724"/>
            <a:ext cx="2018666" cy="2018666"/>
          </a:xfrm>
          <a:custGeom>
            <a:avLst/>
            <a:gdLst/>
            <a:ahLst/>
            <a:cxnLst/>
            <a:rect r="r" b="b" t="t" l="l"/>
            <a:pathLst>
              <a:path h="2018666" w="2018666">
                <a:moveTo>
                  <a:pt x="0" y="0"/>
                </a:moveTo>
                <a:lnTo>
                  <a:pt x="2018666" y="0"/>
                </a:lnTo>
                <a:lnTo>
                  <a:pt x="2018666" y="2018666"/>
                </a:lnTo>
                <a:lnTo>
                  <a:pt x="0" y="2018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045074" y="6301681"/>
            <a:ext cx="1435364" cy="1435364"/>
          </a:xfrm>
          <a:custGeom>
            <a:avLst/>
            <a:gdLst/>
            <a:ahLst/>
            <a:cxnLst/>
            <a:rect r="r" b="b" t="t" l="l"/>
            <a:pathLst>
              <a:path h="1435364" w="1435364">
                <a:moveTo>
                  <a:pt x="0" y="0"/>
                </a:moveTo>
                <a:lnTo>
                  <a:pt x="1435364" y="0"/>
                </a:lnTo>
                <a:lnTo>
                  <a:pt x="1435364" y="1435364"/>
                </a:lnTo>
                <a:lnTo>
                  <a:pt x="0" y="1435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9333" y="102870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697418" y="3515430"/>
            <a:ext cx="8893165" cy="3503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 spc="793">
                <a:solidFill>
                  <a:srgbClr val="494540"/>
                </a:solidFill>
                <a:latin typeface="Bara TH"/>
                <a:ea typeface="Bara TH"/>
                <a:cs typeface="Bara TH"/>
                <a:sym typeface="Bara TH"/>
              </a:rPr>
              <a:t>โครงการ</a:t>
            </a:r>
          </a:p>
          <a:p>
            <a:pPr algn="ctr">
              <a:lnSpc>
                <a:spcPts val="13719"/>
              </a:lnSpc>
            </a:pPr>
            <a:r>
              <a:rPr lang="en-US" sz="9799" spc="793">
                <a:solidFill>
                  <a:srgbClr val="494540"/>
                </a:solidFill>
                <a:latin typeface="Bara TH"/>
                <a:ea typeface="Bara TH"/>
                <a:cs typeface="Bara TH"/>
                <a:sym typeface="Bara TH"/>
              </a:rPr>
              <a:t>“สำนึกดี”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3407171"/>
            <a:chOff x="0" y="0"/>
            <a:chExt cx="4977473" cy="8973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897362"/>
            </a:xfrm>
            <a:custGeom>
              <a:avLst/>
              <a:gdLst/>
              <a:ahLst/>
              <a:cxnLst/>
              <a:rect r="r" b="b" t="t" l="l"/>
              <a:pathLst>
                <a:path h="897362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897362"/>
                  </a:lnTo>
                  <a:lnTo>
                    <a:pt x="0" y="897362"/>
                  </a:lnTo>
                  <a:close/>
                </a:path>
              </a:pathLst>
            </a:custGeom>
            <a:solidFill>
              <a:srgbClr val="FFB091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9449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249967" y="718070"/>
            <a:ext cx="1597257" cy="1597257"/>
          </a:xfrm>
          <a:custGeom>
            <a:avLst/>
            <a:gdLst/>
            <a:ahLst/>
            <a:cxnLst/>
            <a:rect r="r" b="b" t="t" l="l"/>
            <a:pathLst>
              <a:path h="1597257" w="1597257">
                <a:moveTo>
                  <a:pt x="0" y="0"/>
                </a:moveTo>
                <a:lnTo>
                  <a:pt x="1597257" y="0"/>
                </a:lnTo>
                <a:lnTo>
                  <a:pt x="1597257" y="1597257"/>
                </a:lnTo>
                <a:lnTo>
                  <a:pt x="0" y="159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56356" y="7809140"/>
            <a:ext cx="962702" cy="962702"/>
          </a:xfrm>
          <a:custGeom>
            <a:avLst/>
            <a:gdLst/>
            <a:ahLst/>
            <a:cxnLst/>
            <a:rect r="r" b="b" t="t" l="l"/>
            <a:pathLst>
              <a:path h="962702" w="962702">
                <a:moveTo>
                  <a:pt x="0" y="0"/>
                </a:moveTo>
                <a:lnTo>
                  <a:pt x="962702" y="0"/>
                </a:lnTo>
                <a:lnTo>
                  <a:pt x="962702" y="962702"/>
                </a:lnTo>
                <a:lnTo>
                  <a:pt x="0" y="962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6516" y="951434"/>
            <a:ext cx="1358697" cy="1131116"/>
          </a:xfrm>
          <a:custGeom>
            <a:avLst/>
            <a:gdLst/>
            <a:ahLst/>
            <a:cxnLst/>
            <a:rect r="r" b="b" t="t" l="l"/>
            <a:pathLst>
              <a:path h="1131116" w="1358697">
                <a:moveTo>
                  <a:pt x="0" y="0"/>
                </a:moveTo>
                <a:lnTo>
                  <a:pt x="1358697" y="0"/>
                </a:lnTo>
                <a:lnTo>
                  <a:pt x="1358697" y="1131116"/>
                </a:lnTo>
                <a:lnTo>
                  <a:pt x="0" y="1131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06516" y="2736736"/>
            <a:ext cx="7265162" cy="5072404"/>
          </a:xfrm>
          <a:custGeom>
            <a:avLst/>
            <a:gdLst/>
            <a:ahLst/>
            <a:cxnLst/>
            <a:rect r="r" b="b" t="t" l="l"/>
            <a:pathLst>
              <a:path h="5072404" w="7265162">
                <a:moveTo>
                  <a:pt x="0" y="0"/>
                </a:moveTo>
                <a:lnTo>
                  <a:pt x="7265162" y="0"/>
                </a:lnTo>
                <a:lnTo>
                  <a:pt x="7265162" y="5072404"/>
                </a:lnTo>
                <a:lnTo>
                  <a:pt x="0" y="5072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20515" y="3658504"/>
            <a:ext cx="4848963" cy="3640279"/>
            <a:chOff x="0" y="0"/>
            <a:chExt cx="8916670" cy="669404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55575" y="155575"/>
              <a:ext cx="8605520" cy="6382893"/>
            </a:xfrm>
            <a:custGeom>
              <a:avLst/>
              <a:gdLst/>
              <a:ahLst/>
              <a:cxnLst/>
              <a:rect r="r" b="b" t="t" l="l"/>
              <a:pathLst>
                <a:path h="6382893" w="8605520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12"/>
              <a:stretch>
                <a:fillRect l="0" t="-17410" r="0" b="-1741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" y="6350"/>
              <a:ext cx="8903970" cy="6681343"/>
            </a:xfrm>
            <a:custGeom>
              <a:avLst/>
              <a:gdLst/>
              <a:ahLst/>
              <a:cxnLst/>
              <a:rect r="r" b="b" t="t" l="l"/>
              <a:pathLst>
                <a:path h="6681343" w="8903970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  <a:moveTo>
                    <a:pt x="8764270" y="6541643"/>
                  </a:moveTo>
                  <a:lnTo>
                    <a:pt x="139700" y="6541643"/>
                  </a:lnTo>
                  <a:lnTo>
                    <a:pt x="139700" y="139700"/>
                  </a:lnTo>
                  <a:lnTo>
                    <a:pt x="8764270" y="139700"/>
                  </a:lnTo>
                  <a:lnTo>
                    <a:pt x="8764270" y="6541643"/>
                  </a:lnTo>
                  <a:close/>
                  <a:moveTo>
                    <a:pt x="158750" y="6522593"/>
                  </a:moveTo>
                  <a:lnTo>
                    <a:pt x="8745220" y="6522593"/>
                  </a:lnTo>
                  <a:lnTo>
                    <a:pt x="8745220" y="158750"/>
                  </a:lnTo>
                  <a:lnTo>
                    <a:pt x="158750" y="158750"/>
                  </a:lnTo>
                  <a:lnTo>
                    <a:pt x="158750" y="6522593"/>
                  </a:ln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755902" y="1715695"/>
            <a:ext cx="7628583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หลักเกณฑ์และเหตุผล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08381" y="3126739"/>
            <a:ext cx="9450674" cy="461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           </a:t>
            </a: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ด้วยสถานการณ์ด้านการทุจริตในสังคมไทยยังคงเป็นปัญหา</a:t>
            </a:r>
          </a:p>
          <a:p>
            <a:pPr algn="l">
              <a:lnSpc>
                <a:spcPts val="3359"/>
              </a:lnSpc>
            </a:pP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ที่ส่งผลกระทบต่อความเชื่อมั่นของประชาชน การเสริมสร้างค่านิยม</a:t>
            </a:r>
          </a:p>
          <a:p>
            <a:pPr algn="l">
              <a:lnSpc>
                <a:spcPts val="3359"/>
              </a:lnSpc>
            </a:pP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ด้านความซื่อสัตย์สุจริตจึงเป็นสิ่งจำเป็นที่ต้องปลูกฝังให้เกิดขึ้นอย่างต่อเนื่อง ทั้งในระดับบุคคลและระดับองค์กร เพื่อสร้างวัฒนธรรมที่ยึดถือความถูกต้อง โปร่งใส และคำนึงถึงประโยชน์ส่วนรวมเป็นสำคัญ กลุ่มตรวจสอบภายใน (กตส.) จึงได้จัดทำโครงการ “สำนึกดี” เพื่อเป็นการเผยแพร่ </a:t>
            </a:r>
          </a:p>
          <a:p>
            <a:pPr algn="l">
              <a:lnSpc>
                <a:spcPts val="3359"/>
              </a:lnSpc>
            </a:pP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และประชาสัมพันธ์สื่อด้านคุณธรรม จริยธรรม และการต่อต้านการทุจริต </a:t>
            </a:r>
          </a:p>
          <a:p>
            <a:pPr algn="l">
              <a:lnSpc>
                <a:spcPts val="3359"/>
              </a:lnSpc>
            </a:pP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เพื่อให้บุคลากรและประชาชนทั่วไปตระหนักถึงความสำคัญของการปฏิบัติดี ปฏิบัติชอบ ไม่มุ่งหวังประโยชน์ส่วนตัว พร้อมทั้งส่งเสริมให้บุคลากร</a:t>
            </a:r>
          </a:p>
          <a:p>
            <a:pPr algn="l">
              <a:lnSpc>
                <a:spcPts val="3359"/>
              </a:lnSpc>
            </a:pPr>
            <a:r>
              <a:rPr lang="en-US" sz="2400" spc="194">
                <a:solidFill>
                  <a:srgbClr val="FFB091"/>
                </a:solidFill>
                <a:latin typeface="Bara TH"/>
                <a:ea typeface="Bara TH"/>
                <a:cs typeface="Bara TH"/>
                <a:sym typeface="Bara TH"/>
              </a:rPr>
              <a:t>มีส่วนร่วมในการสร้างวัฒนธรรมสุจริต ซึ่งจะนำไปสู่การลดปัญหาการทุจริตในระยะยาว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1311037"/>
            <a:chOff x="0" y="0"/>
            <a:chExt cx="4977473" cy="345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345294"/>
            </a:xfrm>
            <a:custGeom>
              <a:avLst/>
              <a:gdLst/>
              <a:ahLst/>
              <a:cxnLst/>
              <a:rect r="r" b="b" t="t" l="l"/>
              <a:pathLst>
                <a:path h="345294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345294"/>
                  </a:lnTo>
                  <a:lnTo>
                    <a:pt x="0" y="345294"/>
                  </a:lnTo>
                  <a:close/>
                </a:path>
              </a:pathLst>
            </a:custGeom>
            <a:solidFill>
              <a:srgbClr val="B4E3D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39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-5400000">
            <a:off x="1372108" y="3400626"/>
            <a:ext cx="4813037" cy="4576760"/>
          </a:xfrm>
          <a:custGeom>
            <a:avLst/>
            <a:gdLst/>
            <a:ahLst/>
            <a:cxnLst/>
            <a:rect r="r" b="b" t="t" l="l"/>
            <a:pathLst>
              <a:path h="4576760" w="4813037">
                <a:moveTo>
                  <a:pt x="4813037" y="0"/>
                </a:moveTo>
                <a:lnTo>
                  <a:pt x="0" y="0"/>
                </a:lnTo>
                <a:lnTo>
                  <a:pt x="0" y="4576761"/>
                </a:lnTo>
                <a:lnTo>
                  <a:pt x="4813037" y="4576761"/>
                </a:lnTo>
                <a:lnTo>
                  <a:pt x="48130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71795" y="1158874"/>
            <a:ext cx="961564" cy="961564"/>
          </a:xfrm>
          <a:custGeom>
            <a:avLst/>
            <a:gdLst/>
            <a:ahLst/>
            <a:cxnLst/>
            <a:rect r="r" b="b" t="t" l="l"/>
            <a:pathLst>
              <a:path h="961564" w="961564">
                <a:moveTo>
                  <a:pt x="0" y="0"/>
                </a:moveTo>
                <a:lnTo>
                  <a:pt x="961564" y="0"/>
                </a:lnTo>
                <a:lnTo>
                  <a:pt x="961564" y="961564"/>
                </a:lnTo>
                <a:lnTo>
                  <a:pt x="0" y="961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971249" y="-240892"/>
            <a:ext cx="1597257" cy="1597257"/>
          </a:xfrm>
          <a:custGeom>
            <a:avLst/>
            <a:gdLst/>
            <a:ahLst/>
            <a:cxnLst/>
            <a:rect r="r" b="b" t="t" l="l"/>
            <a:pathLst>
              <a:path h="1597257" w="1597257">
                <a:moveTo>
                  <a:pt x="0" y="0"/>
                </a:moveTo>
                <a:lnTo>
                  <a:pt x="1597257" y="0"/>
                </a:lnTo>
                <a:lnTo>
                  <a:pt x="1597257" y="1597257"/>
                </a:lnTo>
                <a:lnTo>
                  <a:pt x="0" y="1597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5400000">
            <a:off x="6737482" y="3400626"/>
            <a:ext cx="4813037" cy="4576760"/>
          </a:xfrm>
          <a:custGeom>
            <a:avLst/>
            <a:gdLst/>
            <a:ahLst/>
            <a:cxnLst/>
            <a:rect r="r" b="b" t="t" l="l"/>
            <a:pathLst>
              <a:path h="4576760" w="4813037">
                <a:moveTo>
                  <a:pt x="4813036" y="0"/>
                </a:moveTo>
                <a:lnTo>
                  <a:pt x="0" y="0"/>
                </a:lnTo>
                <a:lnTo>
                  <a:pt x="0" y="4576761"/>
                </a:lnTo>
                <a:lnTo>
                  <a:pt x="4813036" y="4576761"/>
                </a:lnTo>
                <a:lnTo>
                  <a:pt x="48130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5400000">
            <a:off x="12102855" y="3400626"/>
            <a:ext cx="4813037" cy="4576760"/>
          </a:xfrm>
          <a:custGeom>
            <a:avLst/>
            <a:gdLst/>
            <a:ahLst/>
            <a:cxnLst/>
            <a:rect r="r" b="b" t="t" l="l"/>
            <a:pathLst>
              <a:path h="4576760" w="4813037">
                <a:moveTo>
                  <a:pt x="4813037" y="0"/>
                </a:moveTo>
                <a:lnTo>
                  <a:pt x="0" y="0"/>
                </a:lnTo>
                <a:lnTo>
                  <a:pt x="0" y="4576761"/>
                </a:lnTo>
                <a:lnTo>
                  <a:pt x="4813037" y="4576761"/>
                </a:lnTo>
                <a:lnTo>
                  <a:pt x="48130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52577" y="3893850"/>
            <a:ext cx="1111052" cy="1249650"/>
          </a:xfrm>
          <a:custGeom>
            <a:avLst/>
            <a:gdLst/>
            <a:ahLst/>
            <a:cxnLst/>
            <a:rect r="r" b="b" t="t" l="l"/>
            <a:pathLst>
              <a:path h="1249650" w="1111052">
                <a:moveTo>
                  <a:pt x="0" y="0"/>
                </a:moveTo>
                <a:lnTo>
                  <a:pt x="1111053" y="0"/>
                </a:lnTo>
                <a:lnTo>
                  <a:pt x="1111053" y="1249650"/>
                </a:lnTo>
                <a:lnTo>
                  <a:pt x="0" y="12496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9924" y="3967619"/>
            <a:ext cx="1750439" cy="985521"/>
          </a:xfrm>
          <a:custGeom>
            <a:avLst/>
            <a:gdLst/>
            <a:ahLst/>
            <a:cxnLst/>
            <a:rect r="r" b="b" t="t" l="l"/>
            <a:pathLst>
              <a:path h="985521" w="1750439">
                <a:moveTo>
                  <a:pt x="0" y="0"/>
                </a:moveTo>
                <a:lnTo>
                  <a:pt x="1750439" y="0"/>
                </a:lnTo>
                <a:lnTo>
                  <a:pt x="1750439" y="985521"/>
                </a:lnTo>
                <a:lnTo>
                  <a:pt x="0" y="9855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3811" b="-7681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387289" y="4070487"/>
            <a:ext cx="2181217" cy="779785"/>
          </a:xfrm>
          <a:custGeom>
            <a:avLst/>
            <a:gdLst/>
            <a:ahLst/>
            <a:cxnLst/>
            <a:rect r="r" b="b" t="t" l="l"/>
            <a:pathLst>
              <a:path h="779785" w="2181217">
                <a:moveTo>
                  <a:pt x="0" y="0"/>
                </a:moveTo>
                <a:lnTo>
                  <a:pt x="2181217" y="0"/>
                </a:lnTo>
                <a:lnTo>
                  <a:pt x="2181217" y="779785"/>
                </a:lnTo>
                <a:lnTo>
                  <a:pt x="0" y="7797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674587" y="1175390"/>
            <a:ext cx="693882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วัตถุประสงค์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68643" y="5378837"/>
            <a:ext cx="3878921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เพื่อเสริมสร้างความรู้ 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ความเข้าใจเกี่ยวกับ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ความซื่อสัตย์สุจริต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04540" y="5378837"/>
            <a:ext cx="3878921" cy="252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เพื่อปลูกผังจิตสำนึก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ด้านคุณธรรมและจริยธรรม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ในการปฏิบัติงาน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และการดำเนินชีวิตประจำวัน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469405" y="5351532"/>
            <a:ext cx="4079937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เพื่อส่งเสริมให้บุคลากร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ยึดหลักความโปร่งใส 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89E95"/>
                </a:solidFill>
                <a:latin typeface="Bara TH"/>
                <a:ea typeface="Bara TH"/>
                <a:cs typeface="Bara TH"/>
                <a:sym typeface="Bara TH"/>
              </a:rPr>
              <a:t>ไม่แสวงหาประโยชน์ส่วนตน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1311037"/>
            <a:chOff x="0" y="0"/>
            <a:chExt cx="4977473" cy="345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345294"/>
            </a:xfrm>
            <a:custGeom>
              <a:avLst/>
              <a:gdLst/>
              <a:ahLst/>
              <a:cxnLst/>
              <a:rect r="r" b="b" t="t" l="l"/>
              <a:pathLst>
                <a:path h="345294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345294"/>
                  </a:lnTo>
                  <a:lnTo>
                    <a:pt x="0" y="345294"/>
                  </a:lnTo>
                  <a:close/>
                </a:path>
              </a:pathLst>
            </a:custGeom>
            <a:solidFill>
              <a:srgbClr val="FFADBC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39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97851" y="1200429"/>
            <a:ext cx="724426" cy="724426"/>
          </a:xfrm>
          <a:custGeom>
            <a:avLst/>
            <a:gdLst/>
            <a:ahLst/>
            <a:cxnLst/>
            <a:rect r="r" b="b" t="t" l="l"/>
            <a:pathLst>
              <a:path h="724426" w="724426">
                <a:moveTo>
                  <a:pt x="0" y="0"/>
                </a:moveTo>
                <a:lnTo>
                  <a:pt x="724427" y="0"/>
                </a:lnTo>
                <a:lnTo>
                  <a:pt x="724427" y="724426"/>
                </a:lnTo>
                <a:lnTo>
                  <a:pt x="0" y="72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95197" y="3163653"/>
            <a:ext cx="1895599" cy="1654341"/>
          </a:xfrm>
          <a:custGeom>
            <a:avLst/>
            <a:gdLst/>
            <a:ahLst/>
            <a:cxnLst/>
            <a:rect r="r" b="b" t="t" l="l"/>
            <a:pathLst>
              <a:path h="1654341" w="1895599">
                <a:moveTo>
                  <a:pt x="0" y="0"/>
                </a:moveTo>
                <a:lnTo>
                  <a:pt x="1895599" y="0"/>
                </a:lnTo>
                <a:lnTo>
                  <a:pt x="1895599" y="1654341"/>
                </a:lnTo>
                <a:lnTo>
                  <a:pt x="0" y="1654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62200" y="5143500"/>
            <a:ext cx="5293523" cy="3166489"/>
          </a:xfrm>
          <a:custGeom>
            <a:avLst/>
            <a:gdLst/>
            <a:ahLst/>
            <a:cxnLst/>
            <a:rect r="r" b="b" t="t" l="l"/>
            <a:pathLst>
              <a:path h="3166489" w="5293523">
                <a:moveTo>
                  <a:pt x="0" y="0"/>
                </a:moveTo>
                <a:lnTo>
                  <a:pt x="5293523" y="0"/>
                </a:lnTo>
                <a:lnTo>
                  <a:pt x="5293523" y="3166489"/>
                </a:lnTo>
                <a:lnTo>
                  <a:pt x="0" y="316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190955" y="5054600"/>
            <a:ext cx="5293523" cy="3166489"/>
          </a:xfrm>
          <a:custGeom>
            <a:avLst/>
            <a:gdLst/>
            <a:ahLst/>
            <a:cxnLst/>
            <a:rect r="r" b="b" t="t" l="l"/>
            <a:pathLst>
              <a:path h="3166489" w="5293523">
                <a:moveTo>
                  <a:pt x="0" y="0"/>
                </a:moveTo>
                <a:lnTo>
                  <a:pt x="5293523" y="0"/>
                </a:lnTo>
                <a:lnTo>
                  <a:pt x="5293523" y="3166489"/>
                </a:lnTo>
                <a:lnTo>
                  <a:pt x="0" y="316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119070" y="1200429"/>
            <a:ext cx="724426" cy="724426"/>
          </a:xfrm>
          <a:custGeom>
            <a:avLst/>
            <a:gdLst/>
            <a:ahLst/>
            <a:cxnLst/>
            <a:rect r="r" b="b" t="t" l="l"/>
            <a:pathLst>
              <a:path h="724426" w="724426">
                <a:moveTo>
                  <a:pt x="0" y="0"/>
                </a:moveTo>
                <a:lnTo>
                  <a:pt x="724427" y="0"/>
                </a:lnTo>
                <a:lnTo>
                  <a:pt x="724427" y="724426"/>
                </a:lnTo>
                <a:lnTo>
                  <a:pt x="0" y="72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125007" y="3051901"/>
            <a:ext cx="2758580" cy="2002698"/>
          </a:xfrm>
          <a:custGeom>
            <a:avLst/>
            <a:gdLst/>
            <a:ahLst/>
            <a:cxnLst/>
            <a:rect r="r" b="b" t="t" l="l"/>
            <a:pathLst>
              <a:path h="2002698" w="2758580">
                <a:moveTo>
                  <a:pt x="0" y="0"/>
                </a:moveTo>
                <a:lnTo>
                  <a:pt x="2758580" y="0"/>
                </a:lnTo>
                <a:lnTo>
                  <a:pt x="2758580" y="2002699"/>
                </a:lnTo>
                <a:lnTo>
                  <a:pt x="0" y="2002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97851" y="1743880"/>
            <a:ext cx="763865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FFADBC"/>
                </a:solidFill>
                <a:latin typeface="Bara TH"/>
                <a:ea typeface="Bara TH"/>
                <a:cs typeface="Bara TH"/>
                <a:sym typeface="Bara TH"/>
              </a:rPr>
              <a:t>เป้าหมายและตัวชี้วัด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88672" y="5649540"/>
            <a:ext cx="4231249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242">
                <a:solidFill>
                  <a:srgbClr val="494540"/>
                </a:solidFill>
                <a:latin typeface="Bara TH"/>
                <a:ea typeface="Bara TH"/>
                <a:cs typeface="Bara TH"/>
                <a:sym typeface="Bara TH"/>
              </a:rPr>
              <a:t>เผยแพร่สื่อประชาสัมพันธ์ด้านความซื่อสัตย์สุจริต จำนวนไม่น้อยกว่า 4 เรื่อง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07755" y="5649540"/>
            <a:ext cx="4470482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242">
                <a:solidFill>
                  <a:srgbClr val="494540"/>
                </a:solidFill>
                <a:latin typeface="Bara TH"/>
                <a:ea typeface="Bara TH"/>
                <a:cs typeface="Bara TH"/>
                <a:sym typeface="Bara TH"/>
              </a:rPr>
              <a:t>ระหว่าง</a:t>
            </a:r>
          </a:p>
          <a:p>
            <a:pPr algn="ctr">
              <a:lnSpc>
                <a:spcPts val="4200"/>
              </a:lnSpc>
            </a:pPr>
            <a:r>
              <a:rPr lang="en-US" sz="3000" spc="242">
                <a:solidFill>
                  <a:srgbClr val="494540"/>
                </a:solidFill>
                <a:latin typeface="Bara TH"/>
                <a:ea typeface="Bara TH"/>
                <a:cs typeface="Bara TH"/>
                <a:sym typeface="Bara TH"/>
              </a:rPr>
              <a:t>เดือนมกราคม 2569 </a:t>
            </a:r>
          </a:p>
          <a:p>
            <a:pPr algn="ctr">
              <a:lnSpc>
                <a:spcPts val="4200"/>
              </a:lnSpc>
            </a:pPr>
            <a:r>
              <a:rPr lang="en-US" sz="3000" spc="242">
                <a:solidFill>
                  <a:srgbClr val="494540"/>
                </a:solidFill>
                <a:latin typeface="Bara TH"/>
                <a:ea typeface="Bara TH"/>
                <a:cs typeface="Bara TH"/>
                <a:sym typeface="Bara TH"/>
              </a:rPr>
              <a:t>ถึงเดือนเมษายน 2569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28533" y="1743880"/>
            <a:ext cx="763865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FFADBC"/>
                </a:solidFill>
                <a:latin typeface="Bara TH"/>
                <a:ea typeface="Bara TH"/>
                <a:cs typeface="Bara TH"/>
                <a:sym typeface="Bara TH"/>
              </a:rPr>
              <a:t>ระยะเวลาดำเนินการ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1311037"/>
            <a:chOff x="0" y="0"/>
            <a:chExt cx="4977473" cy="345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345294"/>
            </a:xfrm>
            <a:custGeom>
              <a:avLst/>
              <a:gdLst/>
              <a:ahLst/>
              <a:cxnLst/>
              <a:rect r="r" b="b" t="t" l="l"/>
              <a:pathLst>
                <a:path h="345294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345294"/>
                  </a:lnTo>
                  <a:lnTo>
                    <a:pt x="0" y="345294"/>
                  </a:lnTo>
                  <a:close/>
                </a:path>
              </a:pathLst>
            </a:custGeom>
            <a:solidFill>
              <a:srgbClr val="B4E3D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39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75583"/>
            <a:ext cx="961564" cy="961564"/>
          </a:xfrm>
          <a:custGeom>
            <a:avLst/>
            <a:gdLst/>
            <a:ahLst/>
            <a:cxnLst/>
            <a:rect r="r" b="b" t="t" l="l"/>
            <a:pathLst>
              <a:path h="961564" w="961564">
                <a:moveTo>
                  <a:pt x="0" y="0"/>
                </a:moveTo>
                <a:lnTo>
                  <a:pt x="961564" y="0"/>
                </a:lnTo>
                <a:lnTo>
                  <a:pt x="961564" y="961564"/>
                </a:lnTo>
                <a:lnTo>
                  <a:pt x="0" y="961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5307" y="720672"/>
            <a:ext cx="1597257" cy="1597257"/>
          </a:xfrm>
          <a:custGeom>
            <a:avLst/>
            <a:gdLst/>
            <a:ahLst/>
            <a:cxnLst/>
            <a:rect r="r" b="b" t="t" l="l"/>
            <a:pathLst>
              <a:path h="1597257" w="1597257">
                <a:moveTo>
                  <a:pt x="0" y="0"/>
                </a:moveTo>
                <a:lnTo>
                  <a:pt x="1597258" y="0"/>
                </a:lnTo>
                <a:lnTo>
                  <a:pt x="1597258" y="1597257"/>
                </a:lnTo>
                <a:lnTo>
                  <a:pt x="0" y="159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670981" y="3269112"/>
            <a:ext cx="3569689" cy="3394450"/>
          </a:xfrm>
          <a:custGeom>
            <a:avLst/>
            <a:gdLst/>
            <a:ahLst/>
            <a:cxnLst/>
            <a:rect r="r" b="b" t="t" l="l"/>
            <a:pathLst>
              <a:path h="3394450" w="3569689">
                <a:moveTo>
                  <a:pt x="0" y="0"/>
                </a:moveTo>
                <a:lnTo>
                  <a:pt x="3569689" y="0"/>
                </a:lnTo>
                <a:lnTo>
                  <a:pt x="3569689" y="3394450"/>
                </a:lnTo>
                <a:lnTo>
                  <a:pt x="0" y="339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147783" y="3647086"/>
            <a:ext cx="2401437" cy="2392056"/>
            <a:chOff x="0" y="0"/>
            <a:chExt cx="6502400" cy="6477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10"/>
              <a:stretch>
                <a:fillRect l="-26140" t="0" r="-2614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7230438" y="3269112"/>
            <a:ext cx="3569689" cy="3394450"/>
          </a:xfrm>
          <a:custGeom>
            <a:avLst/>
            <a:gdLst/>
            <a:ahLst/>
            <a:cxnLst/>
            <a:rect r="r" b="b" t="t" l="l"/>
            <a:pathLst>
              <a:path h="3394450" w="3569689">
                <a:moveTo>
                  <a:pt x="0" y="0"/>
                </a:moveTo>
                <a:lnTo>
                  <a:pt x="3569690" y="0"/>
                </a:lnTo>
                <a:lnTo>
                  <a:pt x="3569690" y="3394450"/>
                </a:lnTo>
                <a:lnTo>
                  <a:pt x="0" y="339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707241" y="3647086"/>
            <a:ext cx="2401437" cy="2392056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11"/>
              <a:stretch>
                <a:fillRect l="-34367" t="0" r="-34367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1789896" y="3269112"/>
            <a:ext cx="3569689" cy="3394450"/>
          </a:xfrm>
          <a:custGeom>
            <a:avLst/>
            <a:gdLst/>
            <a:ahLst/>
            <a:cxnLst/>
            <a:rect r="r" b="b" t="t" l="l"/>
            <a:pathLst>
              <a:path h="3394450" w="3569689">
                <a:moveTo>
                  <a:pt x="0" y="0"/>
                </a:moveTo>
                <a:lnTo>
                  <a:pt x="3569689" y="0"/>
                </a:lnTo>
                <a:lnTo>
                  <a:pt x="3569689" y="3394450"/>
                </a:lnTo>
                <a:lnTo>
                  <a:pt x="0" y="339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2266698" y="3647086"/>
            <a:ext cx="2401437" cy="2392056"/>
            <a:chOff x="0" y="0"/>
            <a:chExt cx="6502400" cy="6477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12"/>
              <a:stretch>
                <a:fillRect l="-29802" t="0" r="-29802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5031671" y="1101188"/>
            <a:ext cx="8224658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ผลการดำเนินการ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23369" y="7263911"/>
            <a:ext cx="5064912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เผยแพร่ผ่านทางเว็บไซต์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สำนักงานเศรษฐกิจการคลัง (สศค.) (www.fpo.go.th)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30438" y="7263911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เผยแพร่ผ่านทางระบบ Intranet สศค.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789896" y="7263911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 e - mail ของบุคลากร สศค.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09482" y="2309927"/>
            <a:ext cx="5064912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283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เดือนมกราคม 2569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1311037"/>
            <a:chOff x="0" y="0"/>
            <a:chExt cx="4977473" cy="345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345294"/>
            </a:xfrm>
            <a:custGeom>
              <a:avLst/>
              <a:gdLst/>
              <a:ahLst/>
              <a:cxnLst/>
              <a:rect r="r" b="b" t="t" l="l"/>
              <a:pathLst>
                <a:path h="345294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345294"/>
                  </a:lnTo>
                  <a:lnTo>
                    <a:pt x="0" y="345294"/>
                  </a:lnTo>
                  <a:close/>
                </a:path>
              </a:pathLst>
            </a:custGeom>
            <a:solidFill>
              <a:srgbClr val="B4E3D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39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75583"/>
            <a:ext cx="961564" cy="961564"/>
          </a:xfrm>
          <a:custGeom>
            <a:avLst/>
            <a:gdLst/>
            <a:ahLst/>
            <a:cxnLst/>
            <a:rect r="r" b="b" t="t" l="l"/>
            <a:pathLst>
              <a:path h="961564" w="961564">
                <a:moveTo>
                  <a:pt x="0" y="0"/>
                </a:moveTo>
                <a:lnTo>
                  <a:pt x="961564" y="0"/>
                </a:lnTo>
                <a:lnTo>
                  <a:pt x="961564" y="961564"/>
                </a:lnTo>
                <a:lnTo>
                  <a:pt x="0" y="961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5307" y="720672"/>
            <a:ext cx="1597257" cy="1597257"/>
          </a:xfrm>
          <a:custGeom>
            <a:avLst/>
            <a:gdLst/>
            <a:ahLst/>
            <a:cxnLst/>
            <a:rect r="r" b="b" t="t" l="l"/>
            <a:pathLst>
              <a:path h="1597257" w="1597257">
                <a:moveTo>
                  <a:pt x="0" y="0"/>
                </a:moveTo>
                <a:lnTo>
                  <a:pt x="1597258" y="0"/>
                </a:lnTo>
                <a:lnTo>
                  <a:pt x="1597258" y="1597257"/>
                </a:lnTo>
                <a:lnTo>
                  <a:pt x="0" y="159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470332" y="3269112"/>
            <a:ext cx="3569689" cy="3394450"/>
            <a:chOff x="0" y="0"/>
            <a:chExt cx="4759586" cy="452593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59586" cy="4525933"/>
            </a:xfrm>
            <a:custGeom>
              <a:avLst/>
              <a:gdLst/>
              <a:ahLst/>
              <a:cxnLst/>
              <a:rect r="r" b="b" t="t" l="l"/>
              <a:pathLst>
                <a:path h="4525933" w="4759586">
                  <a:moveTo>
                    <a:pt x="0" y="0"/>
                  </a:moveTo>
                  <a:lnTo>
                    <a:pt x="4759586" y="0"/>
                  </a:lnTo>
                  <a:lnTo>
                    <a:pt x="4759586" y="4525933"/>
                  </a:lnTo>
                  <a:lnTo>
                    <a:pt x="0" y="4525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635736" y="503965"/>
              <a:ext cx="3201915" cy="3189408"/>
              <a:chOff x="0" y="0"/>
              <a:chExt cx="6502400" cy="6477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0531" t="0" r="-10531" b="0"/>
                </a:stretch>
              </a:blip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15" id="15"/>
          <p:cNvGrpSpPr/>
          <p:nvPr/>
        </p:nvGrpSpPr>
        <p:grpSpPr>
          <a:xfrm rot="0">
            <a:off x="13580175" y="3269112"/>
            <a:ext cx="3569689" cy="3394450"/>
            <a:chOff x="0" y="0"/>
            <a:chExt cx="4759586" cy="45259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59586" cy="4525933"/>
            </a:xfrm>
            <a:custGeom>
              <a:avLst/>
              <a:gdLst/>
              <a:ahLst/>
              <a:cxnLst/>
              <a:rect r="r" b="b" t="t" l="l"/>
              <a:pathLst>
                <a:path h="4525933" w="4759586">
                  <a:moveTo>
                    <a:pt x="0" y="0"/>
                  </a:moveTo>
                  <a:lnTo>
                    <a:pt x="4759586" y="0"/>
                  </a:lnTo>
                  <a:lnTo>
                    <a:pt x="4759586" y="4525933"/>
                  </a:lnTo>
                  <a:lnTo>
                    <a:pt x="0" y="4525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635736" y="503965"/>
              <a:ext cx="3201915" cy="3189408"/>
              <a:chOff x="0" y="0"/>
              <a:chExt cx="6502400" cy="6477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25626" t="0" r="-25626" b="0"/>
                </a:stretch>
              </a:blip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900643" y="3269112"/>
            <a:ext cx="3569689" cy="3394450"/>
            <a:chOff x="0" y="0"/>
            <a:chExt cx="4759586" cy="452593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759586" cy="4525933"/>
            </a:xfrm>
            <a:custGeom>
              <a:avLst/>
              <a:gdLst/>
              <a:ahLst/>
              <a:cxnLst/>
              <a:rect r="r" b="b" t="t" l="l"/>
              <a:pathLst>
                <a:path h="4525933" w="4759586">
                  <a:moveTo>
                    <a:pt x="0" y="0"/>
                  </a:moveTo>
                  <a:lnTo>
                    <a:pt x="4759586" y="0"/>
                  </a:lnTo>
                  <a:lnTo>
                    <a:pt x="4759586" y="4525933"/>
                  </a:lnTo>
                  <a:lnTo>
                    <a:pt x="0" y="4525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635736" y="503965"/>
              <a:ext cx="3201915" cy="3189408"/>
              <a:chOff x="0" y="0"/>
              <a:chExt cx="6502400" cy="6477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12886" t="0" r="-12886" b="0"/>
                </a:stretch>
              </a:blip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8897394" y="3269112"/>
            <a:ext cx="3569689" cy="3394450"/>
            <a:chOff x="0" y="0"/>
            <a:chExt cx="4759586" cy="452593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759586" cy="4525933"/>
            </a:xfrm>
            <a:custGeom>
              <a:avLst/>
              <a:gdLst/>
              <a:ahLst/>
              <a:cxnLst/>
              <a:rect r="r" b="b" t="t" l="l"/>
              <a:pathLst>
                <a:path h="4525933" w="4759586">
                  <a:moveTo>
                    <a:pt x="0" y="0"/>
                  </a:moveTo>
                  <a:lnTo>
                    <a:pt x="4759586" y="0"/>
                  </a:lnTo>
                  <a:lnTo>
                    <a:pt x="4759586" y="4525933"/>
                  </a:lnTo>
                  <a:lnTo>
                    <a:pt x="0" y="4525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635736" y="503965"/>
              <a:ext cx="3201915" cy="3189408"/>
              <a:chOff x="0" y="0"/>
              <a:chExt cx="6502400" cy="6477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34189" t="0" r="-34189" b="0"/>
                </a:stretch>
              </a:blip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sp>
        <p:nvSpPr>
          <p:cNvPr name="TextBox 30" id="30"/>
          <p:cNvSpPr txBox="true"/>
          <p:nvPr/>
        </p:nvSpPr>
        <p:spPr>
          <a:xfrm rot="0">
            <a:off x="5031671" y="1101188"/>
            <a:ext cx="8224658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ผลการดำเนินการ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216861" y="7144294"/>
            <a:ext cx="5064912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เผยแพร่ผ่านทางเว็บไซต์ สศค. (www.fpo.go.th)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680486" y="7144294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เผยแพร่ผ่านทางระบบ Intranet สศค.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06512" y="7144294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 e - mail ของบุคลากร สศค.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09482" y="2309927"/>
            <a:ext cx="5064912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283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เดือนกุมภาพันธ์ 2569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1311037"/>
            <a:chOff x="0" y="0"/>
            <a:chExt cx="4977473" cy="345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345294"/>
            </a:xfrm>
            <a:custGeom>
              <a:avLst/>
              <a:gdLst/>
              <a:ahLst/>
              <a:cxnLst/>
              <a:rect r="r" b="b" t="t" l="l"/>
              <a:pathLst>
                <a:path h="345294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345294"/>
                  </a:lnTo>
                  <a:lnTo>
                    <a:pt x="0" y="345294"/>
                  </a:lnTo>
                  <a:close/>
                </a:path>
              </a:pathLst>
            </a:custGeom>
            <a:solidFill>
              <a:srgbClr val="B4E3D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39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75583"/>
            <a:ext cx="961564" cy="961564"/>
          </a:xfrm>
          <a:custGeom>
            <a:avLst/>
            <a:gdLst/>
            <a:ahLst/>
            <a:cxnLst/>
            <a:rect r="r" b="b" t="t" l="l"/>
            <a:pathLst>
              <a:path h="961564" w="961564">
                <a:moveTo>
                  <a:pt x="0" y="0"/>
                </a:moveTo>
                <a:lnTo>
                  <a:pt x="961564" y="0"/>
                </a:lnTo>
                <a:lnTo>
                  <a:pt x="961564" y="961564"/>
                </a:lnTo>
                <a:lnTo>
                  <a:pt x="0" y="961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5307" y="720672"/>
            <a:ext cx="1597257" cy="1597257"/>
          </a:xfrm>
          <a:custGeom>
            <a:avLst/>
            <a:gdLst/>
            <a:ahLst/>
            <a:cxnLst/>
            <a:rect r="r" b="b" t="t" l="l"/>
            <a:pathLst>
              <a:path h="1597257" w="1597257">
                <a:moveTo>
                  <a:pt x="0" y="0"/>
                </a:moveTo>
                <a:lnTo>
                  <a:pt x="1597258" y="0"/>
                </a:lnTo>
                <a:lnTo>
                  <a:pt x="1597258" y="1597257"/>
                </a:lnTo>
                <a:lnTo>
                  <a:pt x="0" y="159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988467" y="3822053"/>
            <a:ext cx="3050541" cy="2900788"/>
            <a:chOff x="0" y="0"/>
            <a:chExt cx="4067389" cy="38677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67389" cy="3867717"/>
            </a:xfrm>
            <a:custGeom>
              <a:avLst/>
              <a:gdLst/>
              <a:ahLst/>
              <a:cxnLst/>
              <a:rect r="r" b="b" t="t" l="l"/>
              <a:pathLst>
                <a:path h="3867717" w="4067389">
                  <a:moveTo>
                    <a:pt x="0" y="0"/>
                  </a:moveTo>
                  <a:lnTo>
                    <a:pt x="4067389" y="0"/>
                  </a:lnTo>
                  <a:lnTo>
                    <a:pt x="4067389" y="3867717"/>
                  </a:lnTo>
                  <a:lnTo>
                    <a:pt x="0" y="3867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543280" y="430672"/>
              <a:ext cx="2736254" cy="2725565"/>
              <a:chOff x="0" y="0"/>
              <a:chExt cx="6502400" cy="6477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3105" t="0" r="-13105" b="0"/>
                </a:stretch>
              </a:blip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15" id="15"/>
          <p:cNvGrpSpPr/>
          <p:nvPr/>
        </p:nvGrpSpPr>
        <p:grpSpPr>
          <a:xfrm rot="0">
            <a:off x="14832107" y="3864835"/>
            <a:ext cx="3005552" cy="2858006"/>
            <a:chOff x="0" y="0"/>
            <a:chExt cx="4007402" cy="38106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07402" cy="3810675"/>
            </a:xfrm>
            <a:custGeom>
              <a:avLst/>
              <a:gdLst/>
              <a:ahLst/>
              <a:cxnLst/>
              <a:rect r="r" b="b" t="t" l="l"/>
              <a:pathLst>
                <a:path h="3810675" w="4007402">
                  <a:moveTo>
                    <a:pt x="0" y="0"/>
                  </a:moveTo>
                  <a:lnTo>
                    <a:pt x="4007402" y="0"/>
                  </a:lnTo>
                  <a:lnTo>
                    <a:pt x="4007402" y="3810675"/>
                  </a:lnTo>
                  <a:lnTo>
                    <a:pt x="0" y="3810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535268" y="424321"/>
              <a:ext cx="2695899" cy="2685368"/>
              <a:chOff x="0" y="0"/>
              <a:chExt cx="6502400" cy="6477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11014" t="0" r="-11014" b="0"/>
                </a:stretch>
              </a:blip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200822" y="3822053"/>
            <a:ext cx="3050541" cy="2900788"/>
            <a:chOff x="0" y="0"/>
            <a:chExt cx="4067389" cy="386771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67389" cy="3867717"/>
            </a:xfrm>
            <a:custGeom>
              <a:avLst/>
              <a:gdLst/>
              <a:ahLst/>
              <a:cxnLst/>
              <a:rect r="r" b="b" t="t" l="l"/>
              <a:pathLst>
                <a:path h="3867717" w="4067389">
                  <a:moveTo>
                    <a:pt x="0" y="0"/>
                  </a:moveTo>
                  <a:lnTo>
                    <a:pt x="4067389" y="0"/>
                  </a:lnTo>
                  <a:lnTo>
                    <a:pt x="4067389" y="3867717"/>
                  </a:lnTo>
                  <a:lnTo>
                    <a:pt x="0" y="3867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543280" y="430672"/>
              <a:ext cx="2736254" cy="2725565"/>
              <a:chOff x="0" y="0"/>
              <a:chExt cx="6502400" cy="6477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7233" t="0" r="-27233" b="0"/>
                </a:stretch>
              </a:blip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6093459" y="3822053"/>
            <a:ext cx="3050541" cy="2900788"/>
            <a:chOff x="0" y="0"/>
            <a:chExt cx="4067389" cy="386771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067389" cy="3867717"/>
            </a:xfrm>
            <a:custGeom>
              <a:avLst/>
              <a:gdLst/>
              <a:ahLst/>
              <a:cxnLst/>
              <a:rect r="r" b="b" t="t" l="l"/>
              <a:pathLst>
                <a:path h="3867717" w="4067389">
                  <a:moveTo>
                    <a:pt x="0" y="0"/>
                  </a:moveTo>
                  <a:lnTo>
                    <a:pt x="4067389" y="0"/>
                  </a:lnTo>
                  <a:lnTo>
                    <a:pt x="4067389" y="3867717"/>
                  </a:lnTo>
                  <a:lnTo>
                    <a:pt x="0" y="3867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543280" y="430672"/>
              <a:ext cx="2736254" cy="2725565"/>
              <a:chOff x="0" y="0"/>
              <a:chExt cx="6502400" cy="6477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28854" t="0" r="-28854" b="0"/>
                </a:stretch>
              </a:blip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30" id="30"/>
          <p:cNvGrpSpPr/>
          <p:nvPr/>
        </p:nvGrpSpPr>
        <p:grpSpPr>
          <a:xfrm rot="0">
            <a:off x="8920005" y="3864835"/>
            <a:ext cx="3005552" cy="2858006"/>
            <a:chOff x="0" y="0"/>
            <a:chExt cx="4007402" cy="381067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007402" cy="3810675"/>
            </a:xfrm>
            <a:custGeom>
              <a:avLst/>
              <a:gdLst/>
              <a:ahLst/>
              <a:cxnLst/>
              <a:rect r="r" b="b" t="t" l="l"/>
              <a:pathLst>
                <a:path h="3810675" w="4007402">
                  <a:moveTo>
                    <a:pt x="0" y="0"/>
                  </a:moveTo>
                  <a:lnTo>
                    <a:pt x="4007402" y="0"/>
                  </a:lnTo>
                  <a:lnTo>
                    <a:pt x="4007402" y="3810675"/>
                  </a:lnTo>
                  <a:lnTo>
                    <a:pt x="0" y="3810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535268" y="424321"/>
              <a:ext cx="2695899" cy="2685368"/>
              <a:chOff x="0" y="0"/>
              <a:chExt cx="6502400" cy="6477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27473" t="0" r="-27473" b="0"/>
                </a:stretch>
              </a:blip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grpSp>
        <p:nvGrpSpPr>
          <p:cNvPr name="Group 35" id="35"/>
          <p:cNvGrpSpPr/>
          <p:nvPr/>
        </p:nvGrpSpPr>
        <p:grpSpPr>
          <a:xfrm rot="0">
            <a:off x="12075512" y="3886225"/>
            <a:ext cx="2960562" cy="2815225"/>
            <a:chOff x="0" y="0"/>
            <a:chExt cx="3947416" cy="375363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947416" cy="3753634"/>
            </a:xfrm>
            <a:custGeom>
              <a:avLst/>
              <a:gdLst/>
              <a:ahLst/>
              <a:cxnLst/>
              <a:rect r="r" b="b" t="t" l="l"/>
              <a:pathLst>
                <a:path h="3753634" w="3947416">
                  <a:moveTo>
                    <a:pt x="0" y="0"/>
                  </a:moveTo>
                  <a:lnTo>
                    <a:pt x="3947416" y="0"/>
                  </a:lnTo>
                  <a:lnTo>
                    <a:pt x="3947416" y="3753634"/>
                  </a:lnTo>
                  <a:lnTo>
                    <a:pt x="0" y="3753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0">
              <a:off x="527255" y="417969"/>
              <a:ext cx="2655545" cy="2645171"/>
              <a:chOff x="0" y="0"/>
              <a:chExt cx="6502400" cy="64770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116940" y="124149"/>
                <a:ext cx="6262195" cy="6234315"/>
              </a:xfrm>
              <a:custGeom>
                <a:avLst/>
                <a:gdLst/>
                <a:ahLst/>
                <a:cxnLst/>
                <a:rect r="r" b="b" t="t" l="l"/>
                <a:pathLst>
                  <a:path h="6234315" w="6262195">
                    <a:moveTo>
                      <a:pt x="3131098" y="32"/>
                    </a:moveTo>
                    <a:cubicBezTo>
                      <a:pt x="2014135" y="-4964"/>
                      <a:pt x="979875" y="588062"/>
                      <a:pt x="419947" y="1554557"/>
                    </a:cubicBezTo>
                    <a:cubicBezTo>
                      <a:pt x="-139982" y="2521051"/>
                      <a:pt x="-139982" y="3713264"/>
                      <a:pt x="419947" y="4679759"/>
                    </a:cubicBezTo>
                    <a:cubicBezTo>
                      <a:pt x="979875" y="5646253"/>
                      <a:pt x="2014135" y="6239279"/>
                      <a:pt x="3131098" y="6234284"/>
                    </a:cubicBezTo>
                    <a:cubicBezTo>
                      <a:pt x="4248061" y="6239279"/>
                      <a:pt x="5282321" y="5646253"/>
                      <a:pt x="5842249" y="4679759"/>
                    </a:cubicBezTo>
                    <a:cubicBezTo>
                      <a:pt x="6402178" y="3713265"/>
                      <a:pt x="6402178" y="2521051"/>
                      <a:pt x="5842249" y="1554557"/>
                    </a:cubicBezTo>
                    <a:cubicBezTo>
                      <a:pt x="5282321" y="588063"/>
                      <a:pt x="4248061" y="-4963"/>
                      <a:pt x="3131098" y="32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25696" t="0" r="-25696" b="0"/>
                </a:stretch>
              </a:blipFill>
            </p:spPr>
          </p:sp>
          <p:sp>
            <p:nvSpPr>
              <p:cNvPr name="Freeform 39" id="39"/>
              <p:cNvSpPr/>
              <p:nvPr/>
            </p:nvSpPr>
            <p:spPr>
              <a:xfrm flipH="false" flipV="false" rot="0"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r="r" b="b" t="t" l="l"/>
                <a:pathLst>
                  <a:path h="6349987" w="6350000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494540"/>
              </a:solidFill>
            </p:spPr>
          </p:sp>
        </p:grpSp>
      </p:grpSp>
      <p:sp>
        <p:nvSpPr>
          <p:cNvPr name="TextBox 40" id="40"/>
          <p:cNvSpPr txBox="true"/>
          <p:nvPr/>
        </p:nvSpPr>
        <p:spPr>
          <a:xfrm rot="0">
            <a:off x="5031671" y="1101188"/>
            <a:ext cx="8224658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ผลการดำเนินการ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18907" y="7144294"/>
            <a:ext cx="5064912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เผยแพร่ผ่านทางเว็บไซต์ สศค. (www.fpo.go.th)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331075" y="7144294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เผยแพร่ผ่านทางระบบ Intranet สศค.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462382" y="7144294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 e - mail ของบุคลากร สศค.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10441" y="2639421"/>
            <a:ext cx="5064912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283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เดือนมีนาคม 2569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1311037"/>
            <a:chOff x="0" y="0"/>
            <a:chExt cx="4977473" cy="345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345294"/>
            </a:xfrm>
            <a:custGeom>
              <a:avLst/>
              <a:gdLst/>
              <a:ahLst/>
              <a:cxnLst/>
              <a:rect r="r" b="b" t="t" l="l"/>
              <a:pathLst>
                <a:path h="345294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345294"/>
                  </a:lnTo>
                  <a:lnTo>
                    <a:pt x="0" y="345294"/>
                  </a:lnTo>
                  <a:close/>
                </a:path>
              </a:pathLst>
            </a:custGeom>
            <a:solidFill>
              <a:srgbClr val="B4E3D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3929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75583"/>
            <a:ext cx="961564" cy="961564"/>
          </a:xfrm>
          <a:custGeom>
            <a:avLst/>
            <a:gdLst/>
            <a:ahLst/>
            <a:cxnLst/>
            <a:rect r="r" b="b" t="t" l="l"/>
            <a:pathLst>
              <a:path h="961564" w="961564">
                <a:moveTo>
                  <a:pt x="0" y="0"/>
                </a:moveTo>
                <a:lnTo>
                  <a:pt x="961564" y="0"/>
                </a:lnTo>
                <a:lnTo>
                  <a:pt x="961564" y="961564"/>
                </a:lnTo>
                <a:lnTo>
                  <a:pt x="0" y="961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5307" y="720672"/>
            <a:ext cx="1597257" cy="1597257"/>
          </a:xfrm>
          <a:custGeom>
            <a:avLst/>
            <a:gdLst/>
            <a:ahLst/>
            <a:cxnLst/>
            <a:rect r="r" b="b" t="t" l="l"/>
            <a:pathLst>
              <a:path h="1597257" w="1597257">
                <a:moveTo>
                  <a:pt x="0" y="0"/>
                </a:moveTo>
                <a:lnTo>
                  <a:pt x="1597258" y="0"/>
                </a:lnTo>
                <a:lnTo>
                  <a:pt x="1597258" y="1597257"/>
                </a:lnTo>
                <a:lnTo>
                  <a:pt x="0" y="159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670981" y="3269112"/>
            <a:ext cx="3569689" cy="3394450"/>
          </a:xfrm>
          <a:custGeom>
            <a:avLst/>
            <a:gdLst/>
            <a:ahLst/>
            <a:cxnLst/>
            <a:rect r="r" b="b" t="t" l="l"/>
            <a:pathLst>
              <a:path h="3394450" w="3569689">
                <a:moveTo>
                  <a:pt x="0" y="0"/>
                </a:moveTo>
                <a:lnTo>
                  <a:pt x="3569689" y="0"/>
                </a:lnTo>
                <a:lnTo>
                  <a:pt x="3569689" y="3394450"/>
                </a:lnTo>
                <a:lnTo>
                  <a:pt x="0" y="339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147783" y="3647086"/>
            <a:ext cx="2401437" cy="2392056"/>
            <a:chOff x="0" y="0"/>
            <a:chExt cx="6502400" cy="6477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10"/>
              <a:stretch>
                <a:fillRect l="-26140" t="0" r="-2614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7230438" y="3269112"/>
            <a:ext cx="3569689" cy="3394450"/>
          </a:xfrm>
          <a:custGeom>
            <a:avLst/>
            <a:gdLst/>
            <a:ahLst/>
            <a:cxnLst/>
            <a:rect r="r" b="b" t="t" l="l"/>
            <a:pathLst>
              <a:path h="3394450" w="3569689">
                <a:moveTo>
                  <a:pt x="0" y="0"/>
                </a:moveTo>
                <a:lnTo>
                  <a:pt x="3569690" y="0"/>
                </a:lnTo>
                <a:lnTo>
                  <a:pt x="3569690" y="3394450"/>
                </a:lnTo>
                <a:lnTo>
                  <a:pt x="0" y="339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707241" y="3647086"/>
            <a:ext cx="2401437" cy="2392056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11"/>
              <a:stretch>
                <a:fillRect l="-32275" t="0" r="-32275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1789896" y="3269112"/>
            <a:ext cx="3569689" cy="3394450"/>
          </a:xfrm>
          <a:custGeom>
            <a:avLst/>
            <a:gdLst/>
            <a:ahLst/>
            <a:cxnLst/>
            <a:rect r="r" b="b" t="t" l="l"/>
            <a:pathLst>
              <a:path h="3394450" w="3569689">
                <a:moveTo>
                  <a:pt x="0" y="0"/>
                </a:moveTo>
                <a:lnTo>
                  <a:pt x="3569689" y="0"/>
                </a:lnTo>
                <a:lnTo>
                  <a:pt x="3569689" y="3394450"/>
                </a:lnTo>
                <a:lnTo>
                  <a:pt x="0" y="339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2266698" y="3647086"/>
            <a:ext cx="2401437" cy="2392056"/>
            <a:chOff x="0" y="0"/>
            <a:chExt cx="6502400" cy="6477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12"/>
              <a:stretch>
                <a:fillRect l="-21492" t="0" r="-21492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94540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5031671" y="1101188"/>
            <a:ext cx="8224658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485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ผลการดำเนินการ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23369" y="7263911"/>
            <a:ext cx="5064912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เผยแพร่ผ่านทางเว็บไซต์</a:t>
            </a:r>
          </a:p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สำนักงานเศรษฐกิจการคลัง (สศค.) (www.fpo.go.th)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30438" y="7263911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เผยแพร่ผ่านทางระบบ Intranet สศค.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789896" y="7263911"/>
            <a:ext cx="362585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94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เผยแพร่ผ่านทาง e - mail ของบุคลากร สศค.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09482" y="2309927"/>
            <a:ext cx="5064912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283">
                <a:solidFill>
                  <a:srgbClr val="494F56"/>
                </a:solidFill>
                <a:latin typeface="Bara TH"/>
                <a:ea typeface="Bara TH"/>
                <a:cs typeface="Bara TH"/>
                <a:sym typeface="Bara TH"/>
              </a:rPr>
              <a:t>เดือนเมษายน 2569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E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5403" y="0"/>
            <a:ext cx="20518805" cy="10287000"/>
            <a:chOff x="0" y="0"/>
            <a:chExt cx="2735840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42407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05422" y="9258300"/>
            <a:ext cx="18898843" cy="3407171"/>
            <a:chOff x="0" y="0"/>
            <a:chExt cx="4977473" cy="8973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77473" cy="897362"/>
            </a:xfrm>
            <a:custGeom>
              <a:avLst/>
              <a:gdLst/>
              <a:ahLst/>
              <a:cxnLst/>
              <a:rect r="r" b="b" t="t" l="l"/>
              <a:pathLst>
                <a:path h="897362" w="4977473">
                  <a:moveTo>
                    <a:pt x="0" y="0"/>
                  </a:moveTo>
                  <a:lnTo>
                    <a:pt x="4977473" y="0"/>
                  </a:lnTo>
                  <a:lnTo>
                    <a:pt x="4977473" y="897362"/>
                  </a:lnTo>
                  <a:lnTo>
                    <a:pt x="0" y="897362"/>
                  </a:lnTo>
                  <a:close/>
                </a:path>
              </a:pathLst>
            </a:custGeom>
            <a:solidFill>
              <a:srgbClr val="FFADBC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77473" cy="9449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4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685230" y="2846541"/>
            <a:ext cx="11754855" cy="4292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648">
                <a:solidFill>
                  <a:srgbClr val="FFFFFF"/>
                </a:solidFill>
                <a:latin typeface="Bara TH"/>
                <a:ea typeface="Bara TH"/>
                <a:cs typeface="Bara TH"/>
                <a:sym typeface="Bara TH"/>
              </a:rPr>
              <a:t>จัดทำโดย...</a:t>
            </a:r>
          </a:p>
          <a:p>
            <a:pPr algn="ctr">
              <a:lnSpc>
                <a:spcPts val="11200"/>
              </a:lnSpc>
            </a:pPr>
            <a:r>
              <a:rPr lang="en-US" sz="8000" spc="648">
                <a:solidFill>
                  <a:srgbClr val="FFFFFF"/>
                </a:solidFill>
                <a:latin typeface="Bara TH"/>
                <a:ea typeface="Bara TH"/>
                <a:cs typeface="Bara TH"/>
                <a:sym typeface="Bara TH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DAHEXlVe5iw</dc:identifier>
  <dcterms:modified xsi:type="dcterms:W3CDTF">2011-08-01T06:04:30Z</dcterms:modified>
  <cp:revision>1</cp:revision>
  <dc:title>โครงการ “สำนึกดี”</dc:title>
</cp:coreProperties>
</file>