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Happy Font TH" panose="020B0604020202020204" charset="-34"/>
      <p:regular r:id="rId6"/>
    </p:embeddedFont>
    <p:embeddedFont>
      <p:font typeface="Puimek Font TH" panose="020B0604020202020204" charset="-34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tarat loykhoksung" userId="ebe5b9f1d1493afc" providerId="LiveId" clId="{BBA563ED-421A-4581-A303-DB4EF2E21059}"/>
    <pc:docChg chg="undo custSel modSld">
      <pc:chgData name="jutarat loykhoksung" userId="ebe5b9f1d1493afc" providerId="LiveId" clId="{BBA563ED-421A-4581-A303-DB4EF2E21059}" dt="2025-03-19T11:29:44.001" v="2" actId="20577"/>
      <pc:docMkLst>
        <pc:docMk/>
      </pc:docMkLst>
      <pc:sldChg chg="modSp mod">
        <pc:chgData name="jutarat loykhoksung" userId="ebe5b9f1d1493afc" providerId="LiveId" clId="{BBA563ED-421A-4581-A303-DB4EF2E21059}" dt="2025-03-19T11:29:44.001" v="2" actId="20577"/>
        <pc:sldMkLst>
          <pc:docMk/>
          <pc:sldMk cId="0" sldId="258"/>
        </pc:sldMkLst>
        <pc:spChg chg="mod">
          <ac:chgData name="jutarat loykhoksung" userId="ebe5b9f1d1493afc" providerId="LiveId" clId="{BBA563ED-421A-4581-A303-DB4EF2E21059}" dt="2025-03-19T11:29:44.001" v="2" actId="20577"/>
          <ac:spMkLst>
            <pc:docMk/>
            <pc:sldMk cId="0" sldId="258"/>
            <ac:spMk id="1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gif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gif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.svg"/><Relationship Id="rId18" Type="http://schemas.openxmlformats.org/officeDocument/2006/relationships/image" Target="../media/image43.gif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7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37.png"/><Relationship Id="rId19" Type="http://schemas.openxmlformats.org/officeDocument/2006/relationships/image" Target="../media/image44.gif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image" Target="../media/image1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.svg"/><Relationship Id="rId5" Type="http://schemas.openxmlformats.org/officeDocument/2006/relationships/image" Target="../media/image32.svg"/><Relationship Id="rId15" Type="http://schemas.openxmlformats.org/officeDocument/2006/relationships/image" Target="../media/image50.jpe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Relationship Id="rId1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12" Type="http://schemas.openxmlformats.org/officeDocument/2006/relationships/image" Target="../media/image5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5" Type="http://schemas.openxmlformats.org/officeDocument/2006/relationships/image" Target="../media/image32.svg"/><Relationship Id="rId10" Type="http://schemas.openxmlformats.org/officeDocument/2006/relationships/image" Target="../media/image49.gif"/><Relationship Id="rId4" Type="http://schemas.openxmlformats.org/officeDocument/2006/relationships/image" Target="../media/image31.png"/><Relationship Id="rId9" Type="http://schemas.openxmlformats.org/officeDocument/2006/relationships/image" Target="../media/image8.svg"/><Relationship Id="rId14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0507" y="928259"/>
            <a:ext cx="15840614" cy="8229600"/>
            <a:chOff x="0" y="0"/>
            <a:chExt cx="21120819" cy="10972800"/>
          </a:xfrm>
        </p:grpSpPr>
        <p:sp>
          <p:nvSpPr>
            <p:cNvPr id="3" name="Freeform 3"/>
            <p:cNvSpPr/>
            <p:nvPr/>
          </p:nvSpPr>
          <p:spPr>
            <a:xfrm>
              <a:off x="4137878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727071">
            <a:off x="14604573" y="5522773"/>
            <a:ext cx="3167223" cy="4122669"/>
          </a:xfrm>
          <a:custGeom>
            <a:avLst/>
            <a:gdLst/>
            <a:ahLst/>
            <a:cxnLst/>
            <a:rect l="l" t="t" r="r" b="b"/>
            <a:pathLst>
              <a:path w="3167223" h="4122669">
                <a:moveTo>
                  <a:pt x="0" y="0"/>
                </a:moveTo>
                <a:lnTo>
                  <a:pt x="3167224" y="0"/>
                </a:lnTo>
                <a:lnTo>
                  <a:pt x="3167224" y="4122669"/>
                </a:lnTo>
                <a:lnTo>
                  <a:pt x="0" y="41226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2650" y="8490968"/>
            <a:ext cx="1997439" cy="2362562"/>
          </a:xfrm>
          <a:custGeom>
            <a:avLst/>
            <a:gdLst/>
            <a:ahLst/>
            <a:cxnLst/>
            <a:rect l="l" t="t" r="r" b="b"/>
            <a:pathLst>
              <a:path w="1997439" h="2362562">
                <a:moveTo>
                  <a:pt x="0" y="0"/>
                </a:moveTo>
                <a:lnTo>
                  <a:pt x="1997439" y="0"/>
                </a:lnTo>
                <a:lnTo>
                  <a:pt x="1997439" y="2362562"/>
                </a:lnTo>
                <a:lnTo>
                  <a:pt x="0" y="2362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50080" y="1642719"/>
            <a:ext cx="1740005" cy="1749548"/>
          </a:xfrm>
          <a:custGeom>
            <a:avLst/>
            <a:gdLst/>
            <a:ahLst/>
            <a:cxnLst/>
            <a:rect l="l" t="t" r="r" b="b"/>
            <a:pathLst>
              <a:path w="1740005" h="1749548">
                <a:moveTo>
                  <a:pt x="0" y="0"/>
                </a:moveTo>
                <a:lnTo>
                  <a:pt x="1740005" y="0"/>
                </a:lnTo>
                <a:lnTo>
                  <a:pt x="1740005" y="1749547"/>
                </a:lnTo>
                <a:lnTo>
                  <a:pt x="0" y="1749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20990">
            <a:off x="4177527" y="8590269"/>
            <a:ext cx="1644348" cy="1387231"/>
          </a:xfrm>
          <a:custGeom>
            <a:avLst/>
            <a:gdLst/>
            <a:ahLst/>
            <a:cxnLst/>
            <a:rect l="l" t="t" r="r" b="b"/>
            <a:pathLst>
              <a:path w="1644348" h="1387231">
                <a:moveTo>
                  <a:pt x="0" y="0"/>
                </a:moveTo>
                <a:lnTo>
                  <a:pt x="1644348" y="0"/>
                </a:lnTo>
                <a:lnTo>
                  <a:pt x="1644348" y="1387231"/>
                </a:lnTo>
                <a:lnTo>
                  <a:pt x="0" y="138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222091" flipH="1">
            <a:off x="15746415" y="3910226"/>
            <a:ext cx="1938430" cy="2652081"/>
          </a:xfrm>
          <a:custGeom>
            <a:avLst/>
            <a:gdLst/>
            <a:ahLst/>
            <a:cxnLst/>
            <a:rect l="l" t="t" r="r" b="b"/>
            <a:pathLst>
              <a:path w="1938430" h="2652081">
                <a:moveTo>
                  <a:pt x="1938430" y="0"/>
                </a:moveTo>
                <a:lnTo>
                  <a:pt x="0" y="0"/>
                </a:lnTo>
                <a:lnTo>
                  <a:pt x="0" y="2652081"/>
                </a:lnTo>
                <a:lnTo>
                  <a:pt x="1938430" y="2652081"/>
                </a:lnTo>
                <a:lnTo>
                  <a:pt x="19384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86820" y="46112"/>
            <a:ext cx="1943737" cy="1965175"/>
          </a:xfrm>
          <a:custGeom>
            <a:avLst/>
            <a:gdLst/>
            <a:ahLst/>
            <a:cxnLst/>
            <a:rect l="l" t="t" r="r" b="b"/>
            <a:pathLst>
              <a:path w="1943737" h="1965175">
                <a:moveTo>
                  <a:pt x="0" y="0"/>
                </a:moveTo>
                <a:lnTo>
                  <a:pt x="1943737" y="0"/>
                </a:lnTo>
                <a:lnTo>
                  <a:pt x="1943737" y="1965176"/>
                </a:lnTo>
                <a:lnTo>
                  <a:pt x="0" y="19651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87192">
            <a:off x="264250" y="1795352"/>
            <a:ext cx="3389547" cy="4188073"/>
          </a:xfrm>
          <a:custGeom>
            <a:avLst/>
            <a:gdLst/>
            <a:ahLst/>
            <a:cxnLst/>
            <a:rect l="l" t="t" r="r" b="b"/>
            <a:pathLst>
              <a:path w="3389547" h="4188073">
                <a:moveTo>
                  <a:pt x="0" y="0"/>
                </a:moveTo>
                <a:lnTo>
                  <a:pt x="3389547" y="0"/>
                </a:lnTo>
                <a:lnTo>
                  <a:pt x="3389547" y="4188073"/>
                </a:lnTo>
                <a:lnTo>
                  <a:pt x="0" y="41880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33765">
            <a:off x="6350474" y="-219191"/>
            <a:ext cx="1660672" cy="2294899"/>
          </a:xfrm>
          <a:custGeom>
            <a:avLst/>
            <a:gdLst/>
            <a:ahLst/>
            <a:cxnLst/>
            <a:rect l="l" t="t" r="r" b="b"/>
            <a:pathLst>
              <a:path w="1660672" h="2294899">
                <a:moveTo>
                  <a:pt x="0" y="0"/>
                </a:moveTo>
                <a:lnTo>
                  <a:pt x="1660672" y="0"/>
                </a:lnTo>
                <a:lnTo>
                  <a:pt x="1660672" y="2294899"/>
                </a:lnTo>
                <a:lnTo>
                  <a:pt x="0" y="229489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26437" y="7019606"/>
            <a:ext cx="1269839" cy="1129002"/>
          </a:xfrm>
          <a:custGeom>
            <a:avLst/>
            <a:gdLst/>
            <a:ahLst/>
            <a:cxnLst/>
            <a:rect l="l" t="t" r="r" b="b"/>
            <a:pathLst>
              <a:path w="1269839" h="1129002">
                <a:moveTo>
                  <a:pt x="0" y="0"/>
                </a:moveTo>
                <a:lnTo>
                  <a:pt x="1269839" y="0"/>
                </a:lnTo>
                <a:lnTo>
                  <a:pt x="1269839" y="1129002"/>
                </a:lnTo>
                <a:lnTo>
                  <a:pt x="0" y="11290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618767" y="-255283"/>
            <a:ext cx="2610302" cy="261030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4511632" y="-208234"/>
            <a:ext cx="7315200" cy="1236934"/>
          </a:xfrm>
          <a:custGeom>
            <a:avLst/>
            <a:gdLst/>
            <a:ahLst/>
            <a:cxnLst/>
            <a:rect l="l" t="t" r="r" b="b"/>
            <a:pathLst>
              <a:path w="7315200" h="1236934">
                <a:moveTo>
                  <a:pt x="0" y="0"/>
                </a:moveTo>
                <a:lnTo>
                  <a:pt x="7315200" y="0"/>
                </a:lnTo>
                <a:lnTo>
                  <a:pt x="7315200" y="1236934"/>
                </a:lnTo>
                <a:lnTo>
                  <a:pt x="0" y="12369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513065">
            <a:off x="8145776" y="10021613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4"/>
                </a:lnTo>
                <a:lnTo>
                  <a:pt x="0" y="5307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54275" t="-244279"/>
            </a:stretch>
          </a:blipFill>
        </p:spPr>
      </p:sp>
      <p:sp>
        <p:nvSpPr>
          <p:cNvPr id="17" name="Freeform 17"/>
          <p:cNvSpPr/>
          <p:nvPr/>
        </p:nvSpPr>
        <p:spPr>
          <a:xfrm rot="-1893150">
            <a:off x="17469517" y="3613925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4"/>
                </a:lnTo>
                <a:lnTo>
                  <a:pt x="0" y="53077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-54275" t="-244279"/>
            </a:stretch>
          </a:blipFill>
        </p:spPr>
      </p:sp>
      <p:sp>
        <p:nvSpPr>
          <p:cNvPr id="18" name="Freeform 18"/>
          <p:cNvSpPr/>
          <p:nvPr/>
        </p:nvSpPr>
        <p:spPr>
          <a:xfrm rot="-1893150">
            <a:off x="-747179" y="784481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3"/>
                </a:lnTo>
                <a:lnTo>
                  <a:pt x="0" y="53077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54275" t="-244279"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11382375" y="8272433"/>
            <a:ext cx="1892265" cy="183549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526437" y="3469443"/>
            <a:ext cx="13235125" cy="210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16"/>
              </a:lnSpc>
            </a:pPr>
            <a:r>
              <a:rPr lang="en-US" sz="14400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“คิดได้ คิดดี”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29069" y="6637958"/>
            <a:ext cx="7829862" cy="94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จัดทำโดย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01328" y="7814281"/>
            <a:ext cx="1168534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กลุ่มตรวจสอบภายใน สำนักงานเศรษฐกิจการคลัง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29069" y="1951860"/>
            <a:ext cx="7829862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โครงการ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3693" y="1028700"/>
            <a:ext cx="15840614" cy="8229600"/>
            <a:chOff x="0" y="0"/>
            <a:chExt cx="21120819" cy="10972800"/>
          </a:xfrm>
        </p:grpSpPr>
        <p:sp>
          <p:nvSpPr>
            <p:cNvPr id="3" name="Freeform 3"/>
            <p:cNvSpPr/>
            <p:nvPr/>
          </p:nvSpPr>
          <p:spPr>
            <a:xfrm>
              <a:off x="4137878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88088" y="3970024"/>
            <a:ext cx="576175" cy="1019017"/>
          </a:xfrm>
          <a:custGeom>
            <a:avLst/>
            <a:gdLst/>
            <a:ahLst/>
            <a:cxnLst/>
            <a:rect l="l" t="t" r="r" b="b"/>
            <a:pathLst>
              <a:path w="576175" h="1019017">
                <a:moveTo>
                  <a:pt x="0" y="0"/>
                </a:moveTo>
                <a:lnTo>
                  <a:pt x="576175" y="0"/>
                </a:lnTo>
                <a:lnTo>
                  <a:pt x="576175" y="1019017"/>
                </a:lnTo>
                <a:lnTo>
                  <a:pt x="0" y="101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485244" y="2416109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0" y="0"/>
                </a:lnTo>
                <a:lnTo>
                  <a:pt x="587660" y="680887"/>
                </a:lnTo>
                <a:lnTo>
                  <a:pt x="0" y="68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sp>
        <p:nvSpPr>
          <p:cNvPr id="7" name="Freeform 7"/>
          <p:cNvSpPr/>
          <p:nvPr/>
        </p:nvSpPr>
        <p:spPr>
          <a:xfrm rot="-9115827">
            <a:off x="4828655" y="9358247"/>
            <a:ext cx="750909" cy="976293"/>
          </a:xfrm>
          <a:custGeom>
            <a:avLst/>
            <a:gdLst/>
            <a:ahLst/>
            <a:cxnLst/>
            <a:rect l="l" t="t" r="r" b="b"/>
            <a:pathLst>
              <a:path w="750909" h="976293">
                <a:moveTo>
                  <a:pt x="0" y="0"/>
                </a:moveTo>
                <a:lnTo>
                  <a:pt x="750909" y="0"/>
                </a:lnTo>
                <a:lnTo>
                  <a:pt x="750909" y="976293"/>
                </a:lnTo>
                <a:lnTo>
                  <a:pt x="0" y="976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0271" t="-254297" b="-160943"/>
            </a:stretch>
          </a:blipFill>
        </p:spPr>
      </p:sp>
      <p:sp>
        <p:nvSpPr>
          <p:cNvPr id="8" name="Freeform 8"/>
          <p:cNvSpPr/>
          <p:nvPr/>
        </p:nvSpPr>
        <p:spPr>
          <a:xfrm rot="-8804418">
            <a:off x="13875427" y="122586"/>
            <a:ext cx="800933" cy="1416521"/>
          </a:xfrm>
          <a:custGeom>
            <a:avLst/>
            <a:gdLst/>
            <a:ahLst/>
            <a:cxnLst/>
            <a:rect l="l" t="t" r="r" b="b"/>
            <a:pathLst>
              <a:path w="800933" h="1416521">
                <a:moveTo>
                  <a:pt x="0" y="0"/>
                </a:moveTo>
                <a:lnTo>
                  <a:pt x="800933" y="0"/>
                </a:lnTo>
                <a:lnTo>
                  <a:pt x="800933" y="1416521"/>
                </a:lnTo>
                <a:lnTo>
                  <a:pt x="0" y="1416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9" name="Freeform 9"/>
          <p:cNvSpPr/>
          <p:nvPr/>
        </p:nvSpPr>
        <p:spPr>
          <a:xfrm rot="1006678">
            <a:off x="12370296" y="9885544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4"/>
                </a:lnTo>
                <a:lnTo>
                  <a:pt x="0" y="530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4275" t="-244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10155" y="7996112"/>
            <a:ext cx="1708304" cy="1695880"/>
          </a:xfrm>
          <a:custGeom>
            <a:avLst/>
            <a:gdLst/>
            <a:ahLst/>
            <a:cxnLst/>
            <a:rect l="l" t="t" r="r" b="b"/>
            <a:pathLst>
              <a:path w="1708304" h="1695880">
                <a:moveTo>
                  <a:pt x="0" y="0"/>
                </a:moveTo>
                <a:lnTo>
                  <a:pt x="1708304" y="0"/>
                </a:lnTo>
                <a:lnTo>
                  <a:pt x="1708304" y="1695881"/>
                </a:lnTo>
                <a:lnTo>
                  <a:pt x="0" y="1695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568124">
            <a:off x="17447979" y="5241236"/>
            <a:ext cx="1548661" cy="2057400"/>
          </a:xfrm>
          <a:custGeom>
            <a:avLst/>
            <a:gdLst/>
            <a:ahLst/>
            <a:cxnLst/>
            <a:rect l="l" t="t" r="r" b="b"/>
            <a:pathLst>
              <a:path w="1548661" h="2057400">
                <a:moveTo>
                  <a:pt x="0" y="0"/>
                </a:moveTo>
                <a:lnTo>
                  <a:pt x="1548661" y="0"/>
                </a:lnTo>
                <a:lnTo>
                  <a:pt x="154866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698" y="5717900"/>
            <a:ext cx="1740005" cy="1749548"/>
          </a:xfrm>
          <a:custGeom>
            <a:avLst/>
            <a:gdLst/>
            <a:ahLst/>
            <a:cxnLst/>
            <a:rect l="l" t="t" r="r" b="b"/>
            <a:pathLst>
              <a:path w="1740005" h="1749548">
                <a:moveTo>
                  <a:pt x="0" y="0"/>
                </a:moveTo>
                <a:lnTo>
                  <a:pt x="1740004" y="0"/>
                </a:lnTo>
                <a:lnTo>
                  <a:pt x="1740004" y="1749548"/>
                </a:lnTo>
                <a:lnTo>
                  <a:pt x="0" y="17495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86860" y="3838881"/>
            <a:ext cx="4706243" cy="5070171"/>
          </a:xfrm>
          <a:custGeom>
            <a:avLst/>
            <a:gdLst/>
            <a:ahLst/>
            <a:cxnLst/>
            <a:rect l="l" t="t" r="r" b="b"/>
            <a:pathLst>
              <a:path w="4706243" h="5070171">
                <a:moveTo>
                  <a:pt x="0" y="0"/>
                </a:moveTo>
                <a:lnTo>
                  <a:pt x="4706243" y="0"/>
                </a:lnTo>
                <a:lnTo>
                  <a:pt x="4706243" y="5070171"/>
                </a:lnTo>
                <a:lnTo>
                  <a:pt x="0" y="5070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92276" y="3934288"/>
            <a:ext cx="4567235" cy="4920413"/>
          </a:xfrm>
          <a:custGeom>
            <a:avLst/>
            <a:gdLst/>
            <a:ahLst/>
            <a:cxnLst/>
            <a:rect l="l" t="t" r="r" b="b"/>
            <a:pathLst>
              <a:path w="4567235" h="4920413">
                <a:moveTo>
                  <a:pt x="0" y="0"/>
                </a:moveTo>
                <a:lnTo>
                  <a:pt x="4567235" y="0"/>
                </a:lnTo>
                <a:lnTo>
                  <a:pt x="4567235" y="4920413"/>
                </a:lnTo>
                <a:lnTo>
                  <a:pt x="0" y="49204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04495" y="3872340"/>
            <a:ext cx="4703445" cy="5067156"/>
          </a:xfrm>
          <a:custGeom>
            <a:avLst/>
            <a:gdLst/>
            <a:ahLst/>
            <a:cxnLst/>
            <a:rect l="l" t="t" r="r" b="b"/>
            <a:pathLst>
              <a:path w="4703445" h="5067156">
                <a:moveTo>
                  <a:pt x="0" y="0"/>
                </a:moveTo>
                <a:lnTo>
                  <a:pt x="4703445" y="0"/>
                </a:lnTo>
                <a:lnTo>
                  <a:pt x="4703445" y="5067156"/>
                </a:lnTo>
                <a:lnTo>
                  <a:pt x="0" y="5067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33923">
            <a:off x="787674" y="-9676"/>
            <a:ext cx="2602317" cy="4078180"/>
          </a:xfrm>
          <a:custGeom>
            <a:avLst/>
            <a:gdLst/>
            <a:ahLst/>
            <a:cxnLst/>
            <a:rect l="l" t="t" r="r" b="b"/>
            <a:pathLst>
              <a:path w="2602317" h="4078180">
                <a:moveTo>
                  <a:pt x="0" y="0"/>
                </a:moveTo>
                <a:lnTo>
                  <a:pt x="2602317" y="0"/>
                </a:lnTo>
                <a:lnTo>
                  <a:pt x="2602317" y="4078180"/>
                </a:lnTo>
                <a:lnTo>
                  <a:pt x="0" y="40781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32792" y="149960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1" y="0"/>
                </a:lnTo>
                <a:lnTo>
                  <a:pt x="587661" y="680886"/>
                </a:lnTo>
                <a:lnTo>
                  <a:pt x="0" y="68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09016" y="500484"/>
            <a:ext cx="2000976" cy="2084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961614">
            <a:off x="7430111" y="8642746"/>
            <a:ext cx="3419742" cy="123110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288805" y="1359425"/>
            <a:ext cx="11710390" cy="139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4"/>
              </a:lnSpc>
            </a:pPr>
            <a:r>
              <a:rPr lang="en-US" sz="9600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“คิดได้ คิดดี”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37261" y="3074029"/>
            <a:ext cx="4703445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วัตถุประสงค์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86860" y="3074029"/>
            <a:ext cx="4703445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เป้าหมายและตัวชี้วัด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92276" y="3074029"/>
            <a:ext cx="4703445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ระยะเวลาดำเนินการ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92276" y="4855691"/>
            <a:ext cx="4567235" cy="1251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3101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ระหว่างเดือน</a:t>
            </a:r>
          </a:p>
          <a:p>
            <a:pPr algn="ctr">
              <a:lnSpc>
                <a:spcPts val="5118"/>
              </a:lnSpc>
            </a:pPr>
            <a:r>
              <a:rPr lang="en-US" sz="3101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กุมภาพันธ์ - พฤษภาคม 2568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88833" y="5001435"/>
            <a:ext cx="4136082" cy="3593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เพื่อเสริมสร้างคุณธรรม จริยธรรมให้กับบุคลากร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4261A6"/>
              </a:solidFill>
              <a:latin typeface="Puimek Font TH"/>
              <a:ea typeface="Puimek Font TH"/>
              <a:cs typeface="Puimek Font TH"/>
              <a:sym typeface="Puimek Font TH"/>
            </a:endParaRPr>
          </a:p>
          <a:p>
            <a:pPr marL="604518" lvl="1" indent="-302259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เพื่อส่งเสริมให้บุคลากร</a:t>
            </a:r>
          </a:p>
          <a:p>
            <a:pPr algn="l">
              <a:lnSpc>
                <a:spcPts val="3191"/>
              </a:lnSpc>
            </a:pPr>
            <a:r>
              <a:rPr lang="en-US" sz="2799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     มีความตระหนัก มีจิตสำนึก</a:t>
            </a:r>
          </a:p>
          <a:p>
            <a:pPr algn="l">
              <a:lnSpc>
                <a:spcPts val="3191"/>
              </a:lnSpc>
            </a:pPr>
            <a:r>
              <a:rPr lang="en-US" sz="2799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     ที่ดีในการปฏิบัติหน้าที่</a:t>
            </a:r>
          </a:p>
          <a:p>
            <a:pPr algn="l">
              <a:lnSpc>
                <a:spcPts val="3191"/>
              </a:lnSpc>
            </a:pPr>
            <a:r>
              <a:rPr lang="en-US" sz="2799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     ด้วยความซื่อสัตย์ สุจริต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4261A6"/>
              </a:solidFill>
              <a:latin typeface="Puimek Font TH"/>
              <a:ea typeface="Puimek Font TH"/>
              <a:cs typeface="Puimek Font TH"/>
              <a:sym typeface="Puimek Font TH"/>
            </a:endParaRP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4261A6"/>
              </a:solidFill>
              <a:latin typeface="Puimek Font TH"/>
              <a:ea typeface="Puimek Font TH"/>
              <a:cs typeface="Puimek Font TH"/>
              <a:sym typeface="Puimek Font TH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36511" y="5076825"/>
            <a:ext cx="4214978" cy="265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001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เผยแพร่ข้อความที่เกี่ยวกับความซื่อสัตย์ สุจริตใน</a:t>
            </a:r>
          </a:p>
          <a:p>
            <a:pPr algn="ctr">
              <a:lnSpc>
                <a:spcPts val="4202"/>
              </a:lnSpc>
            </a:pPr>
            <a:r>
              <a:rPr lang="en-US" sz="3001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รูปแบบอินโฟกราฟิค (Infographics) </a:t>
            </a:r>
          </a:p>
          <a:p>
            <a:pPr algn="ctr">
              <a:lnSpc>
                <a:spcPts val="4202"/>
              </a:lnSpc>
            </a:pPr>
            <a:r>
              <a:rPr lang="en-US" sz="3001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เดือนละ 1 ครั้ง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645" y="529931"/>
            <a:ext cx="17760710" cy="9227138"/>
            <a:chOff x="0" y="0"/>
            <a:chExt cx="23680946" cy="12302851"/>
          </a:xfrm>
        </p:grpSpPr>
        <p:sp>
          <p:nvSpPr>
            <p:cNvPr id="3" name="Freeform 3"/>
            <p:cNvSpPr/>
            <p:nvPr/>
          </p:nvSpPr>
          <p:spPr>
            <a:xfrm>
              <a:off x="4639445" y="0"/>
              <a:ext cx="19041501" cy="12302851"/>
            </a:xfrm>
            <a:custGeom>
              <a:avLst/>
              <a:gdLst/>
              <a:ahLst/>
              <a:cxnLst/>
              <a:rect l="l" t="t" r="r" b="b"/>
              <a:pathLst>
                <a:path w="19041501" h="12302851">
                  <a:moveTo>
                    <a:pt x="0" y="0"/>
                  </a:moveTo>
                  <a:lnTo>
                    <a:pt x="19041501" y="0"/>
                  </a:lnTo>
                  <a:lnTo>
                    <a:pt x="19041501" y="12302851"/>
                  </a:lnTo>
                  <a:lnTo>
                    <a:pt x="0" y="12302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9041501" cy="12302851"/>
            </a:xfrm>
            <a:custGeom>
              <a:avLst/>
              <a:gdLst/>
              <a:ahLst/>
              <a:cxnLst/>
              <a:rect l="l" t="t" r="r" b="b"/>
              <a:pathLst>
                <a:path w="19041501" h="12302851">
                  <a:moveTo>
                    <a:pt x="0" y="0"/>
                  </a:moveTo>
                  <a:lnTo>
                    <a:pt x="19041501" y="0"/>
                  </a:lnTo>
                  <a:lnTo>
                    <a:pt x="19041501" y="12302851"/>
                  </a:lnTo>
                  <a:lnTo>
                    <a:pt x="0" y="12302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38566" y="8239283"/>
            <a:ext cx="576175" cy="1019017"/>
          </a:xfrm>
          <a:custGeom>
            <a:avLst/>
            <a:gdLst/>
            <a:ahLst/>
            <a:cxnLst/>
            <a:rect l="l" t="t" r="r" b="b"/>
            <a:pathLst>
              <a:path w="576175" h="1019017">
                <a:moveTo>
                  <a:pt x="0" y="0"/>
                </a:moveTo>
                <a:lnTo>
                  <a:pt x="576175" y="0"/>
                </a:lnTo>
                <a:lnTo>
                  <a:pt x="576175" y="1019017"/>
                </a:lnTo>
                <a:lnTo>
                  <a:pt x="0" y="101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37287" y="3096996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1" y="0"/>
                </a:lnTo>
                <a:lnTo>
                  <a:pt x="587661" y="680886"/>
                </a:lnTo>
                <a:lnTo>
                  <a:pt x="0" y="68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sp>
        <p:nvSpPr>
          <p:cNvPr id="7" name="Freeform 7"/>
          <p:cNvSpPr/>
          <p:nvPr/>
        </p:nvSpPr>
        <p:spPr>
          <a:xfrm rot="-9115827">
            <a:off x="251199" y="3289735"/>
            <a:ext cx="750909" cy="976293"/>
          </a:xfrm>
          <a:custGeom>
            <a:avLst/>
            <a:gdLst/>
            <a:ahLst/>
            <a:cxnLst/>
            <a:rect l="l" t="t" r="r" b="b"/>
            <a:pathLst>
              <a:path w="750909" h="976293">
                <a:moveTo>
                  <a:pt x="0" y="0"/>
                </a:moveTo>
                <a:lnTo>
                  <a:pt x="750909" y="0"/>
                </a:lnTo>
                <a:lnTo>
                  <a:pt x="750909" y="976293"/>
                </a:lnTo>
                <a:lnTo>
                  <a:pt x="0" y="976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0271" t="-254297" b="-160943"/>
            </a:stretch>
          </a:blipFill>
        </p:spPr>
      </p:sp>
      <p:sp>
        <p:nvSpPr>
          <p:cNvPr id="8" name="Freeform 8"/>
          <p:cNvSpPr/>
          <p:nvPr/>
        </p:nvSpPr>
        <p:spPr>
          <a:xfrm rot="-8804418">
            <a:off x="8546031" y="9361912"/>
            <a:ext cx="800933" cy="1416521"/>
          </a:xfrm>
          <a:custGeom>
            <a:avLst/>
            <a:gdLst/>
            <a:ahLst/>
            <a:cxnLst/>
            <a:rect l="l" t="t" r="r" b="b"/>
            <a:pathLst>
              <a:path w="800933" h="1416521">
                <a:moveTo>
                  <a:pt x="0" y="0"/>
                </a:moveTo>
                <a:lnTo>
                  <a:pt x="800933" y="0"/>
                </a:lnTo>
                <a:lnTo>
                  <a:pt x="800933" y="1416521"/>
                </a:lnTo>
                <a:lnTo>
                  <a:pt x="0" y="1416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9" name="Freeform 9"/>
          <p:cNvSpPr/>
          <p:nvPr/>
        </p:nvSpPr>
        <p:spPr>
          <a:xfrm rot="1006678">
            <a:off x="12830873" y="9804786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3"/>
                </a:lnTo>
                <a:lnTo>
                  <a:pt x="0" y="530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4275" t="-244279"/>
            </a:stretch>
          </a:blipFill>
        </p:spPr>
      </p:sp>
      <p:sp>
        <p:nvSpPr>
          <p:cNvPr id="10" name="Freeform 10"/>
          <p:cNvSpPr/>
          <p:nvPr/>
        </p:nvSpPr>
        <p:spPr>
          <a:xfrm rot="-2568124">
            <a:off x="3067091" y="9258300"/>
            <a:ext cx="1548661" cy="2057400"/>
          </a:xfrm>
          <a:custGeom>
            <a:avLst/>
            <a:gdLst/>
            <a:ahLst/>
            <a:cxnLst/>
            <a:rect l="l" t="t" r="r" b="b"/>
            <a:pathLst>
              <a:path w="1548661" h="2057400">
                <a:moveTo>
                  <a:pt x="0" y="0"/>
                </a:moveTo>
                <a:lnTo>
                  <a:pt x="1548661" y="0"/>
                </a:lnTo>
                <a:lnTo>
                  <a:pt x="154866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741" y="401762"/>
            <a:ext cx="1740005" cy="1749548"/>
          </a:xfrm>
          <a:custGeom>
            <a:avLst/>
            <a:gdLst/>
            <a:ahLst/>
            <a:cxnLst/>
            <a:rect l="l" t="t" r="r" b="b"/>
            <a:pathLst>
              <a:path w="1740005" h="1749548">
                <a:moveTo>
                  <a:pt x="0" y="0"/>
                </a:moveTo>
                <a:lnTo>
                  <a:pt x="1740005" y="0"/>
                </a:lnTo>
                <a:lnTo>
                  <a:pt x="1740005" y="1749548"/>
                </a:lnTo>
                <a:lnTo>
                  <a:pt x="0" y="1749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97950" y="167054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1" y="0"/>
                </a:lnTo>
                <a:lnTo>
                  <a:pt x="587661" y="680886"/>
                </a:lnTo>
                <a:lnTo>
                  <a:pt x="0" y="68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sp>
        <p:nvSpPr>
          <p:cNvPr id="13" name="Freeform 13"/>
          <p:cNvSpPr/>
          <p:nvPr/>
        </p:nvSpPr>
        <p:spPr>
          <a:xfrm rot="-2946877">
            <a:off x="16865062" y="8860929"/>
            <a:ext cx="891567" cy="852663"/>
          </a:xfrm>
          <a:custGeom>
            <a:avLst/>
            <a:gdLst/>
            <a:ahLst/>
            <a:cxnLst/>
            <a:rect l="l" t="t" r="r" b="b"/>
            <a:pathLst>
              <a:path w="891567" h="852663">
                <a:moveTo>
                  <a:pt x="0" y="0"/>
                </a:moveTo>
                <a:lnTo>
                  <a:pt x="891568" y="0"/>
                </a:lnTo>
                <a:lnTo>
                  <a:pt x="891568" y="852662"/>
                </a:lnTo>
                <a:lnTo>
                  <a:pt x="0" y="8526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04042">
            <a:off x="16237347" y="199702"/>
            <a:ext cx="1666328" cy="165799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244684" y="3651946"/>
            <a:ext cx="4216197" cy="5959289"/>
          </a:xfrm>
          <a:custGeom>
            <a:avLst/>
            <a:gdLst/>
            <a:ahLst/>
            <a:cxnLst/>
            <a:rect l="l" t="t" r="r" b="b"/>
            <a:pathLst>
              <a:path w="4216197" h="5959289">
                <a:moveTo>
                  <a:pt x="0" y="0"/>
                </a:moveTo>
                <a:lnTo>
                  <a:pt x="4216196" y="0"/>
                </a:lnTo>
                <a:lnTo>
                  <a:pt x="4216196" y="5959288"/>
                </a:lnTo>
                <a:lnTo>
                  <a:pt x="0" y="59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851530" y="3658163"/>
            <a:ext cx="4211798" cy="5953071"/>
          </a:xfrm>
          <a:custGeom>
            <a:avLst/>
            <a:gdLst/>
            <a:ahLst/>
            <a:cxnLst/>
            <a:rect l="l" t="t" r="r" b="b"/>
            <a:pathLst>
              <a:path w="4211798" h="5953071">
                <a:moveTo>
                  <a:pt x="0" y="0"/>
                </a:moveTo>
                <a:lnTo>
                  <a:pt x="4211798" y="0"/>
                </a:lnTo>
                <a:lnTo>
                  <a:pt x="4211798" y="5953071"/>
                </a:lnTo>
                <a:lnTo>
                  <a:pt x="0" y="5953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53978" y="3614392"/>
            <a:ext cx="4242766" cy="5996842"/>
          </a:xfrm>
          <a:custGeom>
            <a:avLst/>
            <a:gdLst/>
            <a:ahLst/>
            <a:cxnLst/>
            <a:rect l="l" t="t" r="r" b="b"/>
            <a:pathLst>
              <a:path w="4242766" h="5996842">
                <a:moveTo>
                  <a:pt x="0" y="0"/>
                </a:moveTo>
                <a:lnTo>
                  <a:pt x="4242766" y="0"/>
                </a:lnTo>
                <a:lnTo>
                  <a:pt x="4242766" y="5996842"/>
                </a:lnTo>
                <a:lnTo>
                  <a:pt x="0" y="59968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88805" y="169313"/>
            <a:ext cx="11710390" cy="204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0"/>
              </a:lnSpc>
            </a:pPr>
            <a:r>
              <a:rPr lang="en-US" sz="9500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ผลการดำเนินงาน </a:t>
            </a:r>
          </a:p>
          <a:p>
            <a:pPr algn="ctr">
              <a:lnSpc>
                <a:spcPts val="5358"/>
              </a:lnSpc>
            </a:pPr>
            <a:r>
              <a:rPr lang="en-US" sz="4700">
                <a:solidFill>
                  <a:srgbClr val="4261A6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ระหว่างเดือนกุมภาพันธ์ - เมษายน 2568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104" y="2357777"/>
            <a:ext cx="16458183" cy="107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กลุ่มตรวจสอบภายใน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(</a:t>
            </a:r>
            <a:r>
              <a:rPr lang="en-US" sz="3099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กตส.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)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ดำเนินการจัดทำข้อความที่เกี่ยวกับความซื่อสัตย์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สุจริต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ในรูปแบบ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Infographics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และเผยแพร่ผ่านทางเว็บไซต์สำนักงานเศรษฐกิจการคลัง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(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สศค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.)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รวมถึง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e-mail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ของบุคลากร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 </a:t>
            </a:r>
            <a:r>
              <a:rPr lang="en-US" sz="3099" dirty="0" err="1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สศค</a:t>
            </a:r>
            <a:r>
              <a:rPr lang="en-US" sz="3099" dirty="0">
                <a:solidFill>
                  <a:srgbClr val="362D2B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162" y="1176007"/>
            <a:ext cx="15840614" cy="8229600"/>
            <a:chOff x="0" y="0"/>
            <a:chExt cx="21120819" cy="10972800"/>
          </a:xfrm>
        </p:grpSpPr>
        <p:sp>
          <p:nvSpPr>
            <p:cNvPr id="3" name="Freeform 3"/>
            <p:cNvSpPr/>
            <p:nvPr/>
          </p:nvSpPr>
          <p:spPr>
            <a:xfrm>
              <a:off x="4137878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6982941" cy="10972800"/>
            </a:xfrm>
            <a:custGeom>
              <a:avLst/>
              <a:gdLst/>
              <a:ahLst/>
              <a:cxnLst/>
              <a:rect l="l" t="t" r="r" b="b"/>
              <a:pathLst>
                <a:path w="16982941" h="10972800">
                  <a:moveTo>
                    <a:pt x="0" y="0"/>
                  </a:moveTo>
                  <a:lnTo>
                    <a:pt x="16982941" y="0"/>
                  </a:lnTo>
                  <a:lnTo>
                    <a:pt x="1698294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647518" y="8930024"/>
            <a:ext cx="576175" cy="1019017"/>
          </a:xfrm>
          <a:custGeom>
            <a:avLst/>
            <a:gdLst/>
            <a:ahLst/>
            <a:cxnLst/>
            <a:rect l="l" t="t" r="r" b="b"/>
            <a:pathLst>
              <a:path w="576175" h="1019017">
                <a:moveTo>
                  <a:pt x="0" y="0"/>
                </a:moveTo>
                <a:lnTo>
                  <a:pt x="576175" y="0"/>
                </a:lnTo>
                <a:lnTo>
                  <a:pt x="576175" y="1019017"/>
                </a:lnTo>
                <a:lnTo>
                  <a:pt x="0" y="101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46688" y="176364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1" y="0"/>
                </a:lnTo>
                <a:lnTo>
                  <a:pt x="587661" y="680886"/>
                </a:lnTo>
                <a:lnTo>
                  <a:pt x="0" y="68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sp>
        <p:nvSpPr>
          <p:cNvPr id="7" name="Freeform 7"/>
          <p:cNvSpPr/>
          <p:nvPr/>
        </p:nvSpPr>
        <p:spPr>
          <a:xfrm rot="-9115827">
            <a:off x="10068676" y="9402803"/>
            <a:ext cx="750909" cy="976293"/>
          </a:xfrm>
          <a:custGeom>
            <a:avLst/>
            <a:gdLst/>
            <a:ahLst/>
            <a:cxnLst/>
            <a:rect l="l" t="t" r="r" b="b"/>
            <a:pathLst>
              <a:path w="750909" h="976293">
                <a:moveTo>
                  <a:pt x="0" y="0"/>
                </a:moveTo>
                <a:lnTo>
                  <a:pt x="750909" y="0"/>
                </a:lnTo>
                <a:lnTo>
                  <a:pt x="750909" y="976294"/>
                </a:lnTo>
                <a:lnTo>
                  <a:pt x="0" y="976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80271" t="-254297" b="-160943"/>
            </a:stretch>
          </a:blipFill>
        </p:spPr>
      </p:sp>
      <p:sp>
        <p:nvSpPr>
          <p:cNvPr id="8" name="Freeform 8"/>
          <p:cNvSpPr/>
          <p:nvPr/>
        </p:nvSpPr>
        <p:spPr>
          <a:xfrm rot="-8804418">
            <a:off x="5244848" y="217878"/>
            <a:ext cx="800933" cy="1416521"/>
          </a:xfrm>
          <a:custGeom>
            <a:avLst/>
            <a:gdLst/>
            <a:ahLst/>
            <a:cxnLst/>
            <a:rect l="l" t="t" r="r" b="b"/>
            <a:pathLst>
              <a:path w="800933" h="1416521">
                <a:moveTo>
                  <a:pt x="0" y="0"/>
                </a:moveTo>
                <a:lnTo>
                  <a:pt x="800933" y="0"/>
                </a:lnTo>
                <a:lnTo>
                  <a:pt x="800933" y="1416521"/>
                </a:lnTo>
                <a:lnTo>
                  <a:pt x="0" y="1416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13180" r="-920589" b="-81168"/>
            </a:stretch>
          </a:blipFill>
        </p:spPr>
      </p:sp>
      <p:sp>
        <p:nvSpPr>
          <p:cNvPr id="9" name="Freeform 9"/>
          <p:cNvSpPr/>
          <p:nvPr/>
        </p:nvSpPr>
        <p:spPr>
          <a:xfrm rot="1006678">
            <a:off x="-371079" y="4749195"/>
            <a:ext cx="1419291" cy="530773"/>
          </a:xfrm>
          <a:custGeom>
            <a:avLst/>
            <a:gdLst/>
            <a:ahLst/>
            <a:cxnLst/>
            <a:rect l="l" t="t" r="r" b="b"/>
            <a:pathLst>
              <a:path w="1419291" h="530773">
                <a:moveTo>
                  <a:pt x="0" y="0"/>
                </a:moveTo>
                <a:lnTo>
                  <a:pt x="1419291" y="0"/>
                </a:lnTo>
                <a:lnTo>
                  <a:pt x="1419291" y="530774"/>
                </a:lnTo>
                <a:lnTo>
                  <a:pt x="0" y="530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4275" t="-2442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24303" y="7874018"/>
            <a:ext cx="1740005" cy="1749548"/>
          </a:xfrm>
          <a:custGeom>
            <a:avLst/>
            <a:gdLst/>
            <a:ahLst/>
            <a:cxnLst/>
            <a:rect l="l" t="t" r="r" b="b"/>
            <a:pathLst>
              <a:path w="1740005" h="1749548">
                <a:moveTo>
                  <a:pt x="0" y="0"/>
                </a:moveTo>
                <a:lnTo>
                  <a:pt x="1740004" y="0"/>
                </a:lnTo>
                <a:lnTo>
                  <a:pt x="1740004" y="1749547"/>
                </a:lnTo>
                <a:lnTo>
                  <a:pt x="0" y="1749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9300" y="6863246"/>
            <a:ext cx="587661" cy="680886"/>
          </a:xfrm>
          <a:custGeom>
            <a:avLst/>
            <a:gdLst/>
            <a:ahLst/>
            <a:cxnLst/>
            <a:rect l="l" t="t" r="r" b="b"/>
            <a:pathLst>
              <a:path w="587661" h="680886">
                <a:moveTo>
                  <a:pt x="0" y="0"/>
                </a:moveTo>
                <a:lnTo>
                  <a:pt x="587661" y="0"/>
                </a:lnTo>
                <a:lnTo>
                  <a:pt x="587661" y="680887"/>
                </a:lnTo>
                <a:lnTo>
                  <a:pt x="0" y="68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456" t="-60487" r="-844186" b="-429697"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194623">
            <a:off x="656883" y="7391374"/>
            <a:ext cx="1666328" cy="1657997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8895469" y="-608115"/>
            <a:ext cx="1548661" cy="2057400"/>
          </a:xfrm>
          <a:custGeom>
            <a:avLst/>
            <a:gdLst/>
            <a:ahLst/>
            <a:cxnLst/>
            <a:rect l="l" t="t" r="r" b="b"/>
            <a:pathLst>
              <a:path w="1548661" h="2057400">
                <a:moveTo>
                  <a:pt x="0" y="0"/>
                </a:moveTo>
                <a:lnTo>
                  <a:pt x="1548661" y="0"/>
                </a:lnTo>
                <a:lnTo>
                  <a:pt x="154866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84779">
            <a:off x="408762" y="381234"/>
            <a:ext cx="1708304" cy="1695880"/>
          </a:xfrm>
          <a:custGeom>
            <a:avLst/>
            <a:gdLst/>
            <a:ahLst/>
            <a:cxnLst/>
            <a:rect l="l" t="t" r="r" b="b"/>
            <a:pathLst>
              <a:path w="1708304" h="1695880">
                <a:moveTo>
                  <a:pt x="0" y="0"/>
                </a:moveTo>
                <a:lnTo>
                  <a:pt x="1708304" y="0"/>
                </a:lnTo>
                <a:lnTo>
                  <a:pt x="1708304" y="1695880"/>
                </a:lnTo>
                <a:lnTo>
                  <a:pt x="0" y="1695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381102" y="1630243"/>
            <a:ext cx="6410600" cy="972050"/>
            <a:chOff x="0" y="0"/>
            <a:chExt cx="1294716" cy="1963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4716" cy="196320"/>
            </a:xfrm>
            <a:custGeom>
              <a:avLst/>
              <a:gdLst/>
              <a:ahLst/>
              <a:cxnLst/>
              <a:rect l="l" t="t" r="r" b="b"/>
              <a:pathLst>
                <a:path w="1294716" h="196320">
                  <a:moveTo>
                    <a:pt x="61591" y="0"/>
                  </a:moveTo>
                  <a:lnTo>
                    <a:pt x="1233124" y="0"/>
                  </a:lnTo>
                  <a:cubicBezTo>
                    <a:pt x="1249459" y="0"/>
                    <a:pt x="1265125" y="6489"/>
                    <a:pt x="1276676" y="18040"/>
                  </a:cubicBezTo>
                  <a:cubicBezTo>
                    <a:pt x="1288227" y="29590"/>
                    <a:pt x="1294716" y="45256"/>
                    <a:pt x="1294716" y="61591"/>
                  </a:cubicBezTo>
                  <a:lnTo>
                    <a:pt x="1294716" y="134729"/>
                  </a:lnTo>
                  <a:cubicBezTo>
                    <a:pt x="1294716" y="151064"/>
                    <a:pt x="1288227" y="166730"/>
                    <a:pt x="1276676" y="178280"/>
                  </a:cubicBezTo>
                  <a:cubicBezTo>
                    <a:pt x="1265125" y="189831"/>
                    <a:pt x="1249459" y="196320"/>
                    <a:pt x="1233124" y="196320"/>
                  </a:cubicBezTo>
                  <a:lnTo>
                    <a:pt x="61591" y="196320"/>
                  </a:lnTo>
                  <a:cubicBezTo>
                    <a:pt x="45256" y="196320"/>
                    <a:pt x="29590" y="189831"/>
                    <a:pt x="18040" y="178280"/>
                  </a:cubicBezTo>
                  <a:cubicBezTo>
                    <a:pt x="6489" y="166730"/>
                    <a:pt x="0" y="151064"/>
                    <a:pt x="0" y="134729"/>
                  </a:cubicBezTo>
                  <a:lnTo>
                    <a:pt x="0" y="61591"/>
                  </a:lnTo>
                  <a:cubicBezTo>
                    <a:pt x="0" y="45256"/>
                    <a:pt x="6489" y="29590"/>
                    <a:pt x="18040" y="18040"/>
                  </a:cubicBezTo>
                  <a:cubicBezTo>
                    <a:pt x="29590" y="6489"/>
                    <a:pt x="45256" y="0"/>
                    <a:pt x="61591" y="0"/>
                  </a:cubicBezTo>
                  <a:close/>
                </a:path>
              </a:pathLst>
            </a:custGeom>
            <a:solidFill>
              <a:srgbClr val="FFCB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4716" cy="234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582105" y="1618664"/>
            <a:ext cx="4008593" cy="88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5149">
                <a:solidFill>
                  <a:srgbClr val="907469"/>
                </a:solidFill>
                <a:latin typeface="Happy Font TH"/>
                <a:ea typeface="Happy Font TH"/>
                <a:cs typeface="Happy Font TH"/>
                <a:sym typeface="Happy Font TH"/>
              </a:rPr>
              <a:t>ผลที่ได้รับ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55725" y="2707069"/>
            <a:ext cx="12471953" cy="68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9"/>
              </a:lnSpc>
            </a:pPr>
            <a:r>
              <a:rPr lang="en-US" sz="4021">
                <a:solidFill>
                  <a:srgbClr val="E66635"/>
                </a:solidFill>
                <a:latin typeface="Happy Font TH"/>
                <a:ea typeface="Happy Font TH"/>
                <a:cs typeface="Happy Font TH"/>
                <a:sym typeface="Happy Font TH"/>
              </a:rPr>
              <a:t>บุคลากร กตส. มีความตระหนักรู้เกี่ยวกับความซื่อสัตย์ สุจริต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381102" y="4081308"/>
            <a:ext cx="6410600" cy="972050"/>
            <a:chOff x="0" y="0"/>
            <a:chExt cx="1294716" cy="1963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94716" cy="196320"/>
            </a:xfrm>
            <a:custGeom>
              <a:avLst/>
              <a:gdLst/>
              <a:ahLst/>
              <a:cxnLst/>
              <a:rect l="l" t="t" r="r" b="b"/>
              <a:pathLst>
                <a:path w="1294716" h="196320">
                  <a:moveTo>
                    <a:pt x="61591" y="0"/>
                  </a:moveTo>
                  <a:lnTo>
                    <a:pt x="1233124" y="0"/>
                  </a:lnTo>
                  <a:cubicBezTo>
                    <a:pt x="1249459" y="0"/>
                    <a:pt x="1265125" y="6489"/>
                    <a:pt x="1276676" y="18040"/>
                  </a:cubicBezTo>
                  <a:cubicBezTo>
                    <a:pt x="1288227" y="29590"/>
                    <a:pt x="1294716" y="45256"/>
                    <a:pt x="1294716" y="61591"/>
                  </a:cubicBezTo>
                  <a:lnTo>
                    <a:pt x="1294716" y="134729"/>
                  </a:lnTo>
                  <a:cubicBezTo>
                    <a:pt x="1294716" y="151064"/>
                    <a:pt x="1288227" y="166730"/>
                    <a:pt x="1276676" y="178280"/>
                  </a:cubicBezTo>
                  <a:cubicBezTo>
                    <a:pt x="1265125" y="189831"/>
                    <a:pt x="1249459" y="196320"/>
                    <a:pt x="1233124" y="196320"/>
                  </a:cubicBezTo>
                  <a:lnTo>
                    <a:pt x="61591" y="196320"/>
                  </a:lnTo>
                  <a:cubicBezTo>
                    <a:pt x="45256" y="196320"/>
                    <a:pt x="29590" y="189831"/>
                    <a:pt x="18040" y="178280"/>
                  </a:cubicBezTo>
                  <a:cubicBezTo>
                    <a:pt x="6489" y="166730"/>
                    <a:pt x="0" y="151064"/>
                    <a:pt x="0" y="134729"/>
                  </a:cubicBezTo>
                  <a:lnTo>
                    <a:pt x="0" y="61591"/>
                  </a:lnTo>
                  <a:cubicBezTo>
                    <a:pt x="0" y="45256"/>
                    <a:pt x="6489" y="29590"/>
                    <a:pt x="18040" y="18040"/>
                  </a:cubicBezTo>
                  <a:cubicBezTo>
                    <a:pt x="29590" y="6489"/>
                    <a:pt x="45256" y="0"/>
                    <a:pt x="61591" y="0"/>
                  </a:cubicBezTo>
                  <a:close/>
                </a:path>
              </a:pathLst>
            </a:custGeom>
            <a:solidFill>
              <a:srgbClr val="FFCBC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94716" cy="234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570139" y="3976533"/>
            <a:ext cx="6032524" cy="88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</a:pPr>
            <a:r>
              <a:rPr lang="en-US" sz="5149">
                <a:solidFill>
                  <a:srgbClr val="907469"/>
                </a:solidFill>
                <a:latin typeface="Happy Font TH"/>
                <a:ea typeface="Happy Font TH"/>
                <a:cs typeface="Happy Font TH"/>
                <a:sym typeface="Happy Font TH"/>
              </a:rPr>
              <a:t>แนวทางการพัฒนา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55725" y="5214607"/>
            <a:ext cx="14228149" cy="283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9"/>
              </a:lnSpc>
            </a:pPr>
            <a:r>
              <a:rPr lang="en-US" sz="4021">
                <a:solidFill>
                  <a:srgbClr val="E66635"/>
                </a:solidFill>
                <a:latin typeface="Happy Font TH"/>
                <a:ea typeface="Happy Font TH"/>
                <a:cs typeface="Happy Font TH"/>
                <a:sym typeface="Happy Font TH"/>
              </a:rPr>
              <a:t>ดำเนินการเผยแพร่ข้อความเกี่ยวกับความซื่อสัตย์ สุจริตอื่น ๆ เพิ่มขึ้นเพื่อปลูกฝังและสร้างจิตสำนึกด้านความซื่อสัตย์ สุจริตของบุคลากร</a:t>
            </a:r>
          </a:p>
          <a:p>
            <a:pPr algn="l">
              <a:lnSpc>
                <a:spcPts val="5629"/>
              </a:lnSpc>
            </a:pPr>
            <a:r>
              <a:rPr lang="en-US" sz="4021">
                <a:solidFill>
                  <a:srgbClr val="E66635"/>
                </a:solidFill>
                <a:latin typeface="Happy Font TH"/>
                <a:ea typeface="Happy Font TH"/>
                <a:cs typeface="Happy Font TH"/>
                <a:sym typeface="Happy Font TH"/>
              </a:rPr>
              <a:t>ให้ร่วมกันสร้างค่านิยมที่ดีในการทำงานอันจะนำไปสู่การเป็นองค์กรคุณธรรมปราศจากการทุจริตและความประพฤติมิชอบต่อไป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186</Words>
  <Application>Microsoft Office PowerPoint</Application>
  <PresentationFormat>กำหนดเอง</PresentationFormat>
  <Paragraphs>27</Paragraphs>
  <Slides>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9" baseType="lpstr">
      <vt:lpstr>Puimek Font TH</vt:lpstr>
      <vt:lpstr>Calibri</vt:lpstr>
      <vt:lpstr>Happy Font TH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 คิดได้ คิดดี</dc:title>
  <cp:lastModifiedBy>jutarat loykhoksung</cp:lastModifiedBy>
  <cp:revision>1</cp:revision>
  <dcterms:created xsi:type="dcterms:W3CDTF">2006-08-16T00:00:00Z</dcterms:created>
  <dcterms:modified xsi:type="dcterms:W3CDTF">2025-03-19T11:29:52Z</dcterms:modified>
  <dc:identifier>DAGiGHpVP2g</dc:identifier>
</cp:coreProperties>
</file>