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IBM Plex Sans Thai Looped Bold" panose="020B0604020202020204" charset="-3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6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8B231-0B8E-457E-A0B1-AADC08D3075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582EE-3C4E-4C45-B386-578640C84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582EE-3C4E-4C45-B386-578640C849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sv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17" Type="http://schemas.openxmlformats.org/officeDocument/2006/relationships/image" Target="../media/image31.sv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7.svg"/><Relationship Id="rId5" Type="http://schemas.openxmlformats.org/officeDocument/2006/relationships/image" Target="../media/image25.svg"/><Relationship Id="rId15" Type="http://schemas.openxmlformats.org/officeDocument/2006/relationships/image" Target="../media/image29.sv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6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27.svg"/><Relationship Id="rId1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png"/><Relationship Id="rId18" Type="http://schemas.openxmlformats.org/officeDocument/2006/relationships/image" Target="../media/image49.svg"/><Relationship Id="rId3" Type="http://schemas.openxmlformats.org/officeDocument/2006/relationships/image" Target="../media/image38.png"/><Relationship Id="rId21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6.svg"/><Relationship Id="rId17" Type="http://schemas.openxmlformats.org/officeDocument/2006/relationships/image" Target="../media/image48.png"/><Relationship Id="rId2" Type="http://schemas.openxmlformats.org/officeDocument/2006/relationships/image" Target="../media/image37.png"/><Relationship Id="rId16" Type="http://schemas.openxmlformats.org/officeDocument/2006/relationships/image" Target="../media/image12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.png"/><Relationship Id="rId24" Type="http://schemas.openxmlformats.org/officeDocument/2006/relationships/image" Target="../media/image51.svg"/><Relationship Id="rId5" Type="http://schemas.openxmlformats.org/officeDocument/2006/relationships/image" Target="../media/image40.png"/><Relationship Id="rId15" Type="http://schemas.openxmlformats.org/officeDocument/2006/relationships/image" Target="../media/image11.png"/><Relationship Id="rId23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1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7.svg"/><Relationship Id="rId22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1.png"/><Relationship Id="rId5" Type="http://schemas.openxmlformats.org/officeDocument/2006/relationships/image" Target="../media/image52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3598" y="567435"/>
            <a:ext cx="17260803" cy="9190231"/>
            <a:chOff x="0" y="0"/>
            <a:chExt cx="4546055" cy="24204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6055" cy="2420472"/>
            </a:xfrm>
            <a:custGeom>
              <a:avLst/>
              <a:gdLst/>
              <a:ahLst/>
              <a:cxnLst/>
              <a:rect l="l" t="t" r="r" b="b"/>
              <a:pathLst>
                <a:path w="4546055" h="2420472">
                  <a:moveTo>
                    <a:pt x="44853" y="0"/>
                  </a:moveTo>
                  <a:lnTo>
                    <a:pt x="4501202" y="0"/>
                  </a:lnTo>
                  <a:cubicBezTo>
                    <a:pt x="4513098" y="0"/>
                    <a:pt x="4524506" y="4726"/>
                    <a:pt x="4532918" y="13137"/>
                  </a:cubicBezTo>
                  <a:cubicBezTo>
                    <a:pt x="4541329" y="21549"/>
                    <a:pt x="4546055" y="32957"/>
                    <a:pt x="4546055" y="44853"/>
                  </a:cubicBezTo>
                  <a:lnTo>
                    <a:pt x="4546055" y="2375620"/>
                  </a:lnTo>
                  <a:cubicBezTo>
                    <a:pt x="4546055" y="2387516"/>
                    <a:pt x="4541329" y="2398924"/>
                    <a:pt x="4532918" y="2407335"/>
                  </a:cubicBezTo>
                  <a:cubicBezTo>
                    <a:pt x="4524506" y="2415747"/>
                    <a:pt x="4513098" y="2420472"/>
                    <a:pt x="4501202" y="2420472"/>
                  </a:cubicBezTo>
                  <a:lnTo>
                    <a:pt x="44853" y="2420472"/>
                  </a:lnTo>
                  <a:cubicBezTo>
                    <a:pt x="32957" y="2420472"/>
                    <a:pt x="21549" y="2415747"/>
                    <a:pt x="13137" y="2407335"/>
                  </a:cubicBezTo>
                  <a:cubicBezTo>
                    <a:pt x="4726" y="2398924"/>
                    <a:pt x="0" y="2387516"/>
                    <a:pt x="0" y="2375620"/>
                  </a:cubicBezTo>
                  <a:lnTo>
                    <a:pt x="0" y="44853"/>
                  </a:lnTo>
                  <a:cubicBezTo>
                    <a:pt x="0" y="32957"/>
                    <a:pt x="4726" y="21549"/>
                    <a:pt x="13137" y="13137"/>
                  </a:cubicBezTo>
                  <a:cubicBezTo>
                    <a:pt x="21549" y="4726"/>
                    <a:pt x="32957" y="0"/>
                    <a:pt x="44853" y="0"/>
                  </a:cubicBezTo>
                  <a:close/>
                </a:path>
              </a:pathLst>
            </a:custGeom>
            <a:solidFill>
              <a:srgbClr val="FEF4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46055" cy="246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03531" y="4933455"/>
            <a:ext cx="1832069" cy="1767269"/>
          </a:xfrm>
          <a:custGeom>
            <a:avLst/>
            <a:gdLst/>
            <a:ahLst/>
            <a:cxnLst/>
            <a:rect l="l" t="t" r="r" b="b"/>
            <a:pathLst>
              <a:path w="1832069" h="1767269">
                <a:moveTo>
                  <a:pt x="0" y="0"/>
                </a:moveTo>
                <a:lnTo>
                  <a:pt x="1832069" y="0"/>
                </a:lnTo>
                <a:lnTo>
                  <a:pt x="1832069" y="1767269"/>
                </a:lnTo>
                <a:lnTo>
                  <a:pt x="0" y="1767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07574" y="1592339"/>
            <a:ext cx="2146691" cy="1073345"/>
          </a:xfrm>
          <a:custGeom>
            <a:avLst/>
            <a:gdLst/>
            <a:ahLst/>
            <a:cxnLst/>
            <a:rect l="l" t="t" r="r" b="b"/>
            <a:pathLst>
              <a:path w="2146691" h="1073345">
                <a:moveTo>
                  <a:pt x="0" y="0"/>
                </a:moveTo>
                <a:lnTo>
                  <a:pt x="2146690" y="0"/>
                </a:lnTo>
                <a:lnTo>
                  <a:pt x="2146690" y="1073346"/>
                </a:lnTo>
                <a:lnTo>
                  <a:pt x="0" y="1073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0876" y="7462140"/>
            <a:ext cx="2824860" cy="2824860"/>
          </a:xfrm>
          <a:custGeom>
            <a:avLst/>
            <a:gdLst/>
            <a:ahLst/>
            <a:cxnLst/>
            <a:rect l="l" t="t" r="r" b="b"/>
            <a:pathLst>
              <a:path w="2824860" h="2824860">
                <a:moveTo>
                  <a:pt x="0" y="0"/>
                </a:moveTo>
                <a:lnTo>
                  <a:pt x="2824860" y="0"/>
                </a:lnTo>
                <a:lnTo>
                  <a:pt x="2824860" y="2824860"/>
                </a:lnTo>
                <a:lnTo>
                  <a:pt x="0" y="2824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0207574" y="2208869"/>
            <a:ext cx="7158905" cy="7827829"/>
          </a:xfrm>
          <a:custGeom>
            <a:avLst/>
            <a:gdLst/>
            <a:ahLst/>
            <a:cxnLst/>
            <a:rect l="l" t="t" r="r" b="b"/>
            <a:pathLst>
              <a:path w="7158905" h="7827829">
                <a:moveTo>
                  <a:pt x="7158905" y="0"/>
                </a:moveTo>
                <a:lnTo>
                  <a:pt x="0" y="0"/>
                </a:lnTo>
                <a:lnTo>
                  <a:pt x="0" y="7827829"/>
                </a:lnTo>
                <a:lnTo>
                  <a:pt x="7158905" y="7827829"/>
                </a:lnTo>
                <a:lnTo>
                  <a:pt x="715890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385962">
            <a:off x="15782788" y="7963176"/>
            <a:ext cx="1100312" cy="1100312"/>
          </a:xfrm>
          <a:custGeom>
            <a:avLst/>
            <a:gdLst/>
            <a:ahLst/>
            <a:cxnLst/>
            <a:rect l="l" t="t" r="r" b="b"/>
            <a:pathLst>
              <a:path w="1100312" h="1100312">
                <a:moveTo>
                  <a:pt x="0" y="0"/>
                </a:moveTo>
                <a:lnTo>
                  <a:pt x="1100312" y="0"/>
                </a:lnTo>
                <a:lnTo>
                  <a:pt x="1100312" y="1100312"/>
                </a:lnTo>
                <a:lnTo>
                  <a:pt x="0" y="1100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13598" y="3360973"/>
            <a:ext cx="9426795" cy="3320701"/>
            <a:chOff x="0" y="-161925"/>
            <a:chExt cx="12569060" cy="442760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61925"/>
              <a:ext cx="7468840" cy="295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2"/>
                </a:lnSpc>
              </a:pPr>
              <a:r>
                <a:rPr lang="en-US" sz="13753" b="1" dirty="0" err="1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กตส</a:t>
              </a:r>
              <a:r>
                <a:rPr lang="en-US" sz="13753" b="1" dirty="0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0934" y="2482248"/>
              <a:ext cx="12118126" cy="1783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41"/>
                </a:lnSpc>
              </a:pPr>
              <a:r>
                <a:rPr lang="en-US" sz="8301" b="1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เพื่อองค์กรที่น่าอยู่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0685560" y="-2328931"/>
            <a:ext cx="6571787" cy="1755910"/>
          </a:xfrm>
          <a:custGeom>
            <a:avLst/>
            <a:gdLst/>
            <a:ahLst/>
            <a:cxnLst/>
            <a:rect l="l" t="t" r="r" b="b"/>
            <a:pathLst>
              <a:path w="6571787" h="1755910">
                <a:moveTo>
                  <a:pt x="0" y="0"/>
                </a:moveTo>
                <a:lnTo>
                  <a:pt x="6571787" y="0"/>
                </a:lnTo>
                <a:lnTo>
                  <a:pt x="6571787" y="1755910"/>
                </a:lnTo>
                <a:lnTo>
                  <a:pt x="0" y="1755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073786" y="2356312"/>
            <a:ext cx="4990410" cy="1187559"/>
            <a:chOff x="0" y="0"/>
            <a:chExt cx="6653880" cy="158341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653880" cy="1583412"/>
              <a:chOff x="0" y="0"/>
              <a:chExt cx="816292" cy="19425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6292" cy="194252"/>
              </a:xfrm>
              <a:custGeom>
                <a:avLst/>
                <a:gdLst/>
                <a:ahLst/>
                <a:cxnLst/>
                <a:rect l="l" t="t" r="r" b="b"/>
                <a:pathLst>
                  <a:path w="816292" h="194252">
                    <a:moveTo>
                      <a:pt x="97126" y="0"/>
                    </a:moveTo>
                    <a:lnTo>
                      <a:pt x="719166" y="0"/>
                    </a:lnTo>
                    <a:cubicBezTo>
                      <a:pt x="744926" y="0"/>
                      <a:pt x="769630" y="10233"/>
                      <a:pt x="787844" y="28447"/>
                    </a:cubicBezTo>
                    <a:cubicBezTo>
                      <a:pt x="806059" y="46662"/>
                      <a:pt x="816292" y="71366"/>
                      <a:pt x="816292" y="97126"/>
                    </a:cubicBezTo>
                    <a:lnTo>
                      <a:pt x="816292" y="97126"/>
                    </a:lnTo>
                    <a:cubicBezTo>
                      <a:pt x="816292" y="150767"/>
                      <a:pt x="772807" y="194252"/>
                      <a:pt x="719166" y="194252"/>
                    </a:cubicBezTo>
                    <a:lnTo>
                      <a:pt x="97126" y="194252"/>
                    </a:lnTo>
                    <a:cubicBezTo>
                      <a:pt x="43485" y="194252"/>
                      <a:pt x="0" y="150767"/>
                      <a:pt x="0" y="97126"/>
                    </a:cubicBezTo>
                    <a:lnTo>
                      <a:pt x="0" y="97126"/>
                    </a:lnTo>
                    <a:cubicBezTo>
                      <a:pt x="0" y="43485"/>
                      <a:pt x="43485" y="0"/>
                      <a:pt x="97126" y="0"/>
                    </a:cubicBezTo>
                    <a:close/>
                  </a:path>
                </a:pathLst>
              </a:custGeom>
              <a:solidFill>
                <a:srgbClr val="44A47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816292" cy="251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2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10990" y="261951"/>
              <a:ext cx="4231900" cy="1147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14"/>
                </a:lnSpc>
                <a:spcBef>
                  <a:spcPct val="0"/>
                </a:spcBef>
              </a:pPr>
              <a:r>
                <a:rPr lang="en-US" sz="5153" b="1" spc="360">
                  <a:solidFill>
                    <a:srgbClr val="FFFFFF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โครงการ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519889">
            <a:off x="8584365" y="7257725"/>
            <a:ext cx="1096474" cy="1179746"/>
            <a:chOff x="0" y="0"/>
            <a:chExt cx="722064" cy="776901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764210" cy="726193"/>
            </a:xfrm>
            <a:custGeom>
              <a:avLst/>
              <a:gdLst/>
              <a:ahLst/>
              <a:cxnLst/>
              <a:rect l="l" t="t" r="r" b="b"/>
              <a:pathLst>
                <a:path w="764210" h="726193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317727" y="688320"/>
                  </a:lnTo>
                  <a:cubicBezTo>
                    <a:pt x="338121" y="712380"/>
                    <a:pt x="368108" y="726192"/>
                    <a:pt x="399648" y="726054"/>
                  </a:cubicBezTo>
                  <a:cubicBezTo>
                    <a:pt x="431187" y="725917"/>
                    <a:pt x="461052" y="711842"/>
                    <a:pt x="481235" y="687606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FF84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640973">
            <a:off x="16029031" y="1719011"/>
            <a:ext cx="832958" cy="896217"/>
            <a:chOff x="0" y="0"/>
            <a:chExt cx="722064" cy="776901"/>
          </a:xfrm>
        </p:grpSpPr>
        <p:sp>
          <p:nvSpPr>
            <p:cNvPr id="27" name="Freeform 27"/>
            <p:cNvSpPr/>
            <p:nvPr/>
          </p:nvSpPr>
          <p:spPr>
            <a:xfrm>
              <a:off x="-33680" y="-8369"/>
              <a:ext cx="764210" cy="707503"/>
            </a:xfrm>
            <a:custGeom>
              <a:avLst/>
              <a:gdLst/>
              <a:ahLst/>
              <a:cxnLst/>
              <a:rect l="l" t="t" r="r" b="b"/>
              <a:pathLst>
                <a:path w="764210" h="707503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91729" y="657649"/>
                  </a:lnTo>
                  <a:cubicBezTo>
                    <a:pt x="318575" y="689320"/>
                    <a:pt x="358048" y="707502"/>
                    <a:pt x="399566" y="707321"/>
                  </a:cubicBezTo>
                  <a:cubicBezTo>
                    <a:pt x="441083" y="707139"/>
                    <a:pt x="480396" y="688613"/>
                    <a:pt x="506964" y="656708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42252" y="6701804"/>
            <a:ext cx="7601748" cy="41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5"/>
              </a:lnSpc>
            </a:pPr>
            <a:r>
              <a:rPr lang="en-US" sz="2530" b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กลุ่มตรวจสอบภายใน สำนักงานเศรษฐกิจการคลัง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E3093AF-C242-10B6-D238-F940373154C0}"/>
              </a:ext>
            </a:extLst>
          </p:cNvPr>
          <p:cNvSpPr txBox="1"/>
          <p:nvPr/>
        </p:nvSpPr>
        <p:spPr>
          <a:xfrm>
            <a:off x="5181600" y="2686076"/>
            <a:ext cx="4658211" cy="2744341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ts val="10722"/>
              </a:lnSpc>
            </a:pPr>
            <a:br>
              <a:rPr lang="th-TH" sz="86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</a:br>
            <a:r>
              <a:rPr lang="th-TH" sz="86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ปันน้ำใจ</a:t>
            </a:r>
            <a:endParaRPr lang="en-US" sz="8600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954" y="8484847"/>
            <a:ext cx="18575234" cy="2133741"/>
            <a:chOff x="0" y="0"/>
            <a:chExt cx="4892243" cy="651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2242" cy="651166"/>
            </a:xfrm>
            <a:custGeom>
              <a:avLst/>
              <a:gdLst/>
              <a:ahLst/>
              <a:cxnLst/>
              <a:rect l="l" t="t" r="r" b="b"/>
              <a:pathLst>
                <a:path w="4892242" h="651166">
                  <a:moveTo>
                    <a:pt x="0" y="0"/>
                  </a:moveTo>
                  <a:lnTo>
                    <a:pt x="4892242" y="0"/>
                  </a:lnTo>
                  <a:lnTo>
                    <a:pt x="4892242" y="651166"/>
                  </a:lnTo>
                  <a:lnTo>
                    <a:pt x="0" y="651166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92243" cy="698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77463" y="6932029"/>
            <a:ext cx="3354971" cy="3354971"/>
          </a:xfrm>
          <a:custGeom>
            <a:avLst/>
            <a:gdLst/>
            <a:ahLst/>
            <a:cxnLst/>
            <a:rect l="l" t="t" r="r" b="b"/>
            <a:pathLst>
              <a:path w="3354971" h="3354971">
                <a:moveTo>
                  <a:pt x="0" y="0"/>
                </a:moveTo>
                <a:lnTo>
                  <a:pt x="3354971" y="0"/>
                </a:lnTo>
                <a:lnTo>
                  <a:pt x="3354971" y="3354971"/>
                </a:lnTo>
                <a:lnTo>
                  <a:pt x="0" y="3354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6927905" y="9682875"/>
            <a:ext cx="2026367" cy="541423"/>
          </a:xfrm>
          <a:custGeom>
            <a:avLst/>
            <a:gdLst/>
            <a:ahLst/>
            <a:cxnLst/>
            <a:rect l="l" t="t" r="r" b="b"/>
            <a:pathLst>
              <a:path w="2026367" h="541423">
                <a:moveTo>
                  <a:pt x="0" y="0"/>
                </a:moveTo>
                <a:lnTo>
                  <a:pt x="2026367" y="0"/>
                </a:lnTo>
                <a:lnTo>
                  <a:pt x="2026367" y="541423"/>
                </a:lnTo>
                <a:lnTo>
                  <a:pt x="0" y="54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2854847"/>
            <a:ext cx="6445703" cy="7432153"/>
          </a:xfrm>
          <a:custGeom>
            <a:avLst/>
            <a:gdLst/>
            <a:ahLst/>
            <a:cxnLst/>
            <a:rect l="l" t="t" r="r" b="b"/>
            <a:pathLst>
              <a:path w="6445703" h="7432153">
                <a:moveTo>
                  <a:pt x="6445703" y="0"/>
                </a:moveTo>
                <a:lnTo>
                  <a:pt x="0" y="0"/>
                </a:lnTo>
                <a:lnTo>
                  <a:pt x="0" y="7432153"/>
                </a:lnTo>
                <a:lnTo>
                  <a:pt x="6445703" y="7432153"/>
                </a:lnTo>
                <a:lnTo>
                  <a:pt x="64457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365383" y="-1210406"/>
            <a:ext cx="2668835" cy="2574439"/>
          </a:xfrm>
          <a:custGeom>
            <a:avLst/>
            <a:gdLst/>
            <a:ahLst/>
            <a:cxnLst/>
            <a:rect l="l" t="t" r="r" b="b"/>
            <a:pathLst>
              <a:path w="2668835" h="2574439">
                <a:moveTo>
                  <a:pt x="0" y="0"/>
                </a:moveTo>
                <a:lnTo>
                  <a:pt x="2668834" y="0"/>
                </a:lnTo>
                <a:lnTo>
                  <a:pt x="2668834" y="2574438"/>
                </a:lnTo>
                <a:lnTo>
                  <a:pt x="0" y="2574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22729" y="0"/>
            <a:ext cx="445439" cy="865694"/>
          </a:xfrm>
          <a:custGeom>
            <a:avLst/>
            <a:gdLst/>
            <a:ahLst/>
            <a:cxnLst/>
            <a:rect l="l" t="t" r="r" b="b"/>
            <a:pathLst>
              <a:path w="445439" h="865694">
                <a:moveTo>
                  <a:pt x="0" y="0"/>
                </a:moveTo>
                <a:lnTo>
                  <a:pt x="445439" y="0"/>
                </a:lnTo>
                <a:lnTo>
                  <a:pt x="445439" y="865694"/>
                </a:lnTo>
                <a:lnTo>
                  <a:pt x="0" y="865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284" y="369287"/>
            <a:ext cx="784964" cy="784964"/>
          </a:xfrm>
          <a:custGeom>
            <a:avLst/>
            <a:gdLst/>
            <a:ahLst/>
            <a:cxnLst/>
            <a:rect l="l" t="t" r="r" b="b"/>
            <a:pathLst>
              <a:path w="784964" h="784964">
                <a:moveTo>
                  <a:pt x="0" y="0"/>
                </a:moveTo>
                <a:lnTo>
                  <a:pt x="784964" y="0"/>
                </a:lnTo>
                <a:lnTo>
                  <a:pt x="784964" y="784964"/>
                </a:lnTo>
                <a:lnTo>
                  <a:pt x="0" y="784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919327" y="1327219"/>
            <a:ext cx="6766397" cy="1527628"/>
            <a:chOff x="0" y="0"/>
            <a:chExt cx="9021862" cy="2036837"/>
          </a:xfrm>
        </p:grpSpPr>
        <p:grpSp>
          <p:nvGrpSpPr>
            <p:cNvPr id="15" name="Group 15"/>
            <p:cNvGrpSpPr/>
            <p:nvPr/>
          </p:nvGrpSpPr>
          <p:grpSpPr>
            <a:xfrm>
              <a:off x="206293" y="0"/>
              <a:ext cx="8609276" cy="2036837"/>
              <a:chOff x="0" y="0"/>
              <a:chExt cx="1056178" cy="24987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56178" cy="249877"/>
              </a:xfrm>
              <a:custGeom>
                <a:avLst/>
                <a:gdLst/>
                <a:ahLst/>
                <a:cxnLst/>
                <a:rect l="l" t="t" r="r" b="b"/>
                <a:pathLst>
                  <a:path w="1056178" h="249877">
                    <a:moveTo>
                      <a:pt x="119900" y="0"/>
                    </a:moveTo>
                    <a:lnTo>
                      <a:pt x="936278" y="0"/>
                    </a:lnTo>
                    <a:cubicBezTo>
                      <a:pt x="1002497" y="0"/>
                      <a:pt x="1056178" y="53681"/>
                      <a:pt x="1056178" y="119900"/>
                    </a:cubicBezTo>
                    <a:lnTo>
                      <a:pt x="1056178" y="129977"/>
                    </a:lnTo>
                    <a:cubicBezTo>
                      <a:pt x="1056178" y="196196"/>
                      <a:pt x="1002497" y="249877"/>
                      <a:pt x="936278" y="249877"/>
                    </a:cubicBezTo>
                    <a:lnTo>
                      <a:pt x="119900" y="249877"/>
                    </a:lnTo>
                    <a:cubicBezTo>
                      <a:pt x="53681" y="249877"/>
                      <a:pt x="0" y="196196"/>
                      <a:pt x="0" y="129977"/>
                    </a:cubicBezTo>
                    <a:lnTo>
                      <a:pt x="0" y="119900"/>
                    </a:lnTo>
                    <a:cubicBezTo>
                      <a:pt x="0" y="53681"/>
                      <a:pt x="53681" y="0"/>
                      <a:pt x="119900" y="0"/>
                    </a:cubicBezTo>
                    <a:close/>
                  </a:path>
                </a:pathLst>
              </a:custGeom>
              <a:solidFill>
                <a:srgbClr val="44A47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1056178" cy="3070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2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59272"/>
              <a:ext cx="9021862" cy="1408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 b="1" spc="448">
                  <a:solidFill>
                    <a:srgbClr val="FFFFFF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วัตถุประสงค์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 rot="-138078">
            <a:off x="15415081" y="6956373"/>
            <a:ext cx="1239271" cy="1333387"/>
            <a:chOff x="0" y="0"/>
            <a:chExt cx="722064" cy="776901"/>
          </a:xfrm>
        </p:grpSpPr>
        <p:sp>
          <p:nvSpPr>
            <p:cNvPr id="20" name="Freeform 20"/>
            <p:cNvSpPr/>
            <p:nvPr/>
          </p:nvSpPr>
          <p:spPr>
            <a:xfrm>
              <a:off x="-33680" y="-8369"/>
              <a:ext cx="764210" cy="733000"/>
            </a:xfrm>
            <a:custGeom>
              <a:avLst/>
              <a:gdLst/>
              <a:ahLst/>
              <a:cxnLst/>
              <a:rect l="l" t="t" r="r" b="b"/>
              <a:pathLst>
                <a:path w="764210" h="733000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327197" y="699492"/>
                  </a:lnTo>
                  <a:cubicBezTo>
                    <a:pt x="345240" y="720779"/>
                    <a:pt x="371772" y="733000"/>
                    <a:pt x="399678" y="732878"/>
                  </a:cubicBezTo>
                  <a:cubicBezTo>
                    <a:pt x="427583" y="732756"/>
                    <a:pt x="454007" y="720303"/>
                    <a:pt x="471864" y="698859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89C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919327" y="6994111"/>
            <a:ext cx="5740861" cy="3292889"/>
            <a:chOff x="0" y="0"/>
            <a:chExt cx="7981950" cy="4578350"/>
          </a:xfrm>
        </p:grpSpPr>
        <p:sp>
          <p:nvSpPr>
            <p:cNvPr id="23" name="Freeform 2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4"/>
              <a:stretch>
                <a:fillRect l="-12388" t="-3228" b="-164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804328" y="3632964"/>
            <a:ext cx="1299639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5599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เพื่อส่งเสริมให้บุคลากรยึดมั่นใน</a:t>
            </a:r>
            <a:endParaRPr lang="en-US" sz="5599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  <a:p>
            <a:pPr algn="ctr">
              <a:lnSpc>
                <a:spcPts val="7447"/>
              </a:lnSpc>
            </a:pPr>
            <a:r>
              <a:rPr lang="en-US" sz="5599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การทำความดีทั้งต่อตนเองและสังคม</a:t>
            </a:r>
            <a:endParaRPr lang="en-US" sz="5599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83238"/>
            <a:ext cx="18575234" cy="1992715"/>
            <a:chOff x="0" y="0"/>
            <a:chExt cx="4892243" cy="993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2242" cy="993773"/>
            </a:xfrm>
            <a:custGeom>
              <a:avLst/>
              <a:gdLst/>
              <a:ahLst/>
              <a:cxnLst/>
              <a:rect l="l" t="t" r="r" b="b"/>
              <a:pathLst>
                <a:path w="4892242" h="993773">
                  <a:moveTo>
                    <a:pt x="0" y="0"/>
                  </a:moveTo>
                  <a:lnTo>
                    <a:pt x="4892242" y="0"/>
                  </a:lnTo>
                  <a:lnTo>
                    <a:pt x="4892242" y="993773"/>
                  </a:lnTo>
                  <a:lnTo>
                    <a:pt x="0" y="993773"/>
                  </a:lnTo>
                  <a:close/>
                </a:path>
              </a:pathLst>
            </a:custGeom>
            <a:solidFill>
              <a:srgbClr val="FF84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92243" cy="1041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07949" y="875146"/>
            <a:ext cx="6456957" cy="2429340"/>
            <a:chOff x="0" y="0"/>
            <a:chExt cx="1056178" cy="397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6178" cy="397372"/>
            </a:xfrm>
            <a:custGeom>
              <a:avLst/>
              <a:gdLst/>
              <a:ahLst/>
              <a:cxnLst/>
              <a:rect l="l" t="t" r="r" b="b"/>
              <a:pathLst>
                <a:path w="1056178" h="397372">
                  <a:moveTo>
                    <a:pt x="119900" y="0"/>
                  </a:moveTo>
                  <a:lnTo>
                    <a:pt x="936278" y="0"/>
                  </a:lnTo>
                  <a:cubicBezTo>
                    <a:pt x="1002497" y="0"/>
                    <a:pt x="1056178" y="53681"/>
                    <a:pt x="1056178" y="119900"/>
                  </a:cubicBezTo>
                  <a:lnTo>
                    <a:pt x="1056178" y="277472"/>
                  </a:lnTo>
                  <a:cubicBezTo>
                    <a:pt x="1056178" y="309271"/>
                    <a:pt x="1043546" y="339769"/>
                    <a:pt x="1021060" y="362254"/>
                  </a:cubicBezTo>
                  <a:cubicBezTo>
                    <a:pt x="998574" y="384740"/>
                    <a:pt x="968077" y="397372"/>
                    <a:pt x="936278" y="397372"/>
                  </a:cubicBezTo>
                  <a:lnTo>
                    <a:pt x="119900" y="397372"/>
                  </a:lnTo>
                  <a:cubicBezTo>
                    <a:pt x="53681" y="397372"/>
                    <a:pt x="0" y="343691"/>
                    <a:pt x="0" y="277472"/>
                  </a:cubicBezTo>
                  <a:lnTo>
                    <a:pt x="0" y="119900"/>
                  </a:lnTo>
                  <a:cubicBezTo>
                    <a:pt x="0" y="53681"/>
                    <a:pt x="53681" y="0"/>
                    <a:pt x="119900" y="0"/>
                  </a:cubicBez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56178" cy="454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39073" y="923321"/>
            <a:ext cx="5394709" cy="22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spc="448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เป้าหมายและตัวชี้วัด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8310" y="3529426"/>
            <a:ext cx="8156907" cy="4008414"/>
            <a:chOff x="0" y="0"/>
            <a:chExt cx="1334243" cy="6556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4243" cy="655665"/>
            </a:xfrm>
            <a:custGeom>
              <a:avLst/>
              <a:gdLst/>
              <a:ahLst/>
              <a:cxnLst/>
              <a:rect l="l" t="t" r="r" b="b"/>
              <a:pathLst>
                <a:path w="1334243" h="655665">
                  <a:moveTo>
                    <a:pt x="94912" y="0"/>
                  </a:moveTo>
                  <a:lnTo>
                    <a:pt x="1239330" y="0"/>
                  </a:lnTo>
                  <a:cubicBezTo>
                    <a:pt x="1291749" y="0"/>
                    <a:pt x="1334243" y="42494"/>
                    <a:pt x="1334243" y="94912"/>
                  </a:cubicBezTo>
                  <a:lnTo>
                    <a:pt x="1334243" y="560752"/>
                  </a:lnTo>
                  <a:cubicBezTo>
                    <a:pt x="1334243" y="613171"/>
                    <a:pt x="1291749" y="655665"/>
                    <a:pt x="1239330" y="655665"/>
                  </a:cubicBezTo>
                  <a:lnTo>
                    <a:pt x="94912" y="655665"/>
                  </a:lnTo>
                  <a:cubicBezTo>
                    <a:pt x="42494" y="655665"/>
                    <a:pt x="0" y="613171"/>
                    <a:pt x="0" y="560752"/>
                  </a:cubicBezTo>
                  <a:lnTo>
                    <a:pt x="0" y="94912"/>
                  </a:lnTo>
                  <a:cubicBezTo>
                    <a:pt x="0" y="42494"/>
                    <a:pt x="42494" y="0"/>
                    <a:pt x="94912" y="0"/>
                  </a:cubicBez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334243" cy="71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87093" y="4439208"/>
            <a:ext cx="8156907" cy="219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บุคลาก</a:t>
            </a:r>
            <a:r>
              <a:rPr lang="th-TH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รกลุ่มตรวจสอบภายใน</a:t>
            </a:r>
            <a:br>
              <a:rPr lang="th-TH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</a:br>
            <a:r>
              <a:rPr lang="th-TH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(กตส.) </a:t>
            </a: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ร่วมแบ่งปันสิ่งต่าง</a:t>
            </a:r>
            <a:r>
              <a:rPr lang="en-US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ๆ </a:t>
            </a:r>
            <a:br>
              <a:rPr lang="th-TH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</a:b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ให้ผู้อื่น</a:t>
            </a:r>
            <a:r>
              <a:rPr lang="th-TH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อย่างน้อยคนละ</a:t>
            </a:r>
            <a:r>
              <a:rPr lang="en-US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1 </a:t>
            </a: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อย่าง</a:t>
            </a:r>
            <a:endParaRPr lang="en-US" sz="4000" b="1" dirty="0">
              <a:solidFill>
                <a:srgbClr val="FFFFFF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083105" y="875146"/>
            <a:ext cx="6456957" cy="2384569"/>
            <a:chOff x="0" y="0"/>
            <a:chExt cx="1056178" cy="3900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56178" cy="390049"/>
            </a:xfrm>
            <a:custGeom>
              <a:avLst/>
              <a:gdLst/>
              <a:ahLst/>
              <a:cxnLst/>
              <a:rect l="l" t="t" r="r" b="b"/>
              <a:pathLst>
                <a:path w="1056178" h="390049">
                  <a:moveTo>
                    <a:pt x="119900" y="0"/>
                  </a:moveTo>
                  <a:lnTo>
                    <a:pt x="936278" y="0"/>
                  </a:lnTo>
                  <a:cubicBezTo>
                    <a:pt x="1002497" y="0"/>
                    <a:pt x="1056178" y="53681"/>
                    <a:pt x="1056178" y="119900"/>
                  </a:cubicBezTo>
                  <a:lnTo>
                    <a:pt x="1056178" y="270149"/>
                  </a:lnTo>
                  <a:cubicBezTo>
                    <a:pt x="1056178" y="301948"/>
                    <a:pt x="1043546" y="332445"/>
                    <a:pt x="1021060" y="354931"/>
                  </a:cubicBezTo>
                  <a:cubicBezTo>
                    <a:pt x="998574" y="377417"/>
                    <a:pt x="968077" y="390049"/>
                    <a:pt x="936278" y="390049"/>
                  </a:cubicBezTo>
                  <a:lnTo>
                    <a:pt x="119900" y="390049"/>
                  </a:lnTo>
                  <a:cubicBezTo>
                    <a:pt x="53681" y="390049"/>
                    <a:pt x="0" y="336368"/>
                    <a:pt x="0" y="270149"/>
                  </a:cubicBezTo>
                  <a:lnTo>
                    <a:pt x="0" y="119900"/>
                  </a:lnTo>
                  <a:cubicBezTo>
                    <a:pt x="0" y="53681"/>
                    <a:pt x="53681" y="0"/>
                    <a:pt x="119900" y="0"/>
                  </a:cubicBez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56178" cy="447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928385" y="900935"/>
            <a:ext cx="6766397" cy="22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spc="448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ระยะเวลา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spc="448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ดำเนินการ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287617" y="3529426"/>
            <a:ext cx="8156907" cy="4008414"/>
            <a:chOff x="0" y="0"/>
            <a:chExt cx="1334243" cy="6556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34243" cy="655665"/>
            </a:xfrm>
            <a:custGeom>
              <a:avLst/>
              <a:gdLst/>
              <a:ahLst/>
              <a:cxnLst/>
              <a:rect l="l" t="t" r="r" b="b"/>
              <a:pathLst>
                <a:path w="1334243" h="655665">
                  <a:moveTo>
                    <a:pt x="94912" y="0"/>
                  </a:moveTo>
                  <a:lnTo>
                    <a:pt x="1239330" y="0"/>
                  </a:lnTo>
                  <a:cubicBezTo>
                    <a:pt x="1291749" y="0"/>
                    <a:pt x="1334243" y="42494"/>
                    <a:pt x="1334243" y="94912"/>
                  </a:cubicBezTo>
                  <a:lnTo>
                    <a:pt x="1334243" y="560752"/>
                  </a:lnTo>
                  <a:cubicBezTo>
                    <a:pt x="1334243" y="613171"/>
                    <a:pt x="1291749" y="655665"/>
                    <a:pt x="1239330" y="655665"/>
                  </a:cubicBezTo>
                  <a:lnTo>
                    <a:pt x="94912" y="655665"/>
                  </a:lnTo>
                  <a:cubicBezTo>
                    <a:pt x="42494" y="655665"/>
                    <a:pt x="0" y="613171"/>
                    <a:pt x="0" y="560752"/>
                  </a:cubicBezTo>
                  <a:lnTo>
                    <a:pt x="0" y="94912"/>
                  </a:lnTo>
                  <a:cubicBezTo>
                    <a:pt x="0" y="42494"/>
                    <a:pt x="42494" y="0"/>
                    <a:pt x="94912" y="0"/>
                  </a:cubicBez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334243" cy="71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31506" y="4381500"/>
            <a:ext cx="766912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5"/>
              </a:lnSpc>
            </a:pP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ระหว่างเดือน</a:t>
            </a:r>
            <a:endParaRPr lang="en-US" sz="4000" b="1" dirty="0">
              <a:solidFill>
                <a:srgbClr val="FFFFFF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  <a:p>
            <a:pPr algn="ctr">
              <a:lnSpc>
                <a:spcPts val="5985"/>
              </a:lnSpc>
            </a:pP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มกราคม</a:t>
            </a:r>
            <a:r>
              <a:rPr lang="en-US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- </a:t>
            </a:r>
            <a:r>
              <a:rPr lang="en-US" sz="4000" b="1" dirty="0" err="1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พฤษภาคม</a:t>
            </a:r>
            <a:endParaRPr lang="en-US" sz="4000" b="1" dirty="0">
              <a:solidFill>
                <a:srgbClr val="FFFFFF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  <a:p>
            <a:pPr algn="ctr">
              <a:lnSpc>
                <a:spcPts val="5985"/>
              </a:lnSpc>
            </a:pPr>
            <a:r>
              <a:rPr lang="en-US" sz="4000" b="1" dirty="0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2568</a:t>
            </a:r>
          </a:p>
        </p:txBody>
      </p:sp>
      <p:sp>
        <p:nvSpPr>
          <p:cNvPr id="21" name="Freeform 21"/>
          <p:cNvSpPr/>
          <p:nvPr/>
        </p:nvSpPr>
        <p:spPr>
          <a:xfrm>
            <a:off x="6968591" y="6996200"/>
            <a:ext cx="4350818" cy="3290800"/>
          </a:xfrm>
          <a:custGeom>
            <a:avLst/>
            <a:gdLst/>
            <a:ahLst/>
            <a:cxnLst/>
            <a:rect l="l" t="t" r="r" b="b"/>
            <a:pathLst>
              <a:path w="4350818" h="3290800">
                <a:moveTo>
                  <a:pt x="0" y="0"/>
                </a:moveTo>
                <a:lnTo>
                  <a:pt x="4350818" y="0"/>
                </a:lnTo>
                <a:lnTo>
                  <a:pt x="4350818" y="3290800"/>
                </a:lnTo>
                <a:lnTo>
                  <a:pt x="0" y="329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701556" y="-494487"/>
            <a:ext cx="2259965" cy="2180031"/>
          </a:xfrm>
          <a:custGeom>
            <a:avLst/>
            <a:gdLst/>
            <a:ahLst/>
            <a:cxnLst/>
            <a:rect l="l" t="t" r="r" b="b"/>
            <a:pathLst>
              <a:path w="2259965" h="2180031">
                <a:moveTo>
                  <a:pt x="0" y="0"/>
                </a:moveTo>
                <a:lnTo>
                  <a:pt x="2259965" y="0"/>
                </a:lnTo>
                <a:lnTo>
                  <a:pt x="2259965" y="2180031"/>
                </a:lnTo>
                <a:lnTo>
                  <a:pt x="0" y="218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0800000">
            <a:off x="205707" y="1252697"/>
            <a:ext cx="445439" cy="865694"/>
          </a:xfrm>
          <a:custGeom>
            <a:avLst/>
            <a:gdLst/>
            <a:ahLst/>
            <a:cxnLst/>
            <a:rect l="l" t="t" r="r" b="b"/>
            <a:pathLst>
              <a:path w="445439" h="865694">
                <a:moveTo>
                  <a:pt x="0" y="0"/>
                </a:moveTo>
                <a:lnTo>
                  <a:pt x="445439" y="0"/>
                </a:lnTo>
                <a:lnTo>
                  <a:pt x="445439" y="865694"/>
                </a:lnTo>
                <a:lnTo>
                  <a:pt x="0" y="86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14037366" y="-2545237"/>
            <a:ext cx="6571787" cy="1755910"/>
          </a:xfrm>
          <a:custGeom>
            <a:avLst/>
            <a:gdLst/>
            <a:ahLst/>
            <a:cxnLst/>
            <a:rect l="l" t="t" r="r" b="b"/>
            <a:pathLst>
              <a:path w="6571787" h="1755910">
                <a:moveTo>
                  <a:pt x="0" y="0"/>
                </a:moveTo>
                <a:lnTo>
                  <a:pt x="6571787" y="0"/>
                </a:lnTo>
                <a:lnTo>
                  <a:pt x="6571787" y="1755910"/>
                </a:lnTo>
                <a:lnTo>
                  <a:pt x="0" y="1755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 rot="-1242661">
            <a:off x="16791109" y="8054721"/>
            <a:ext cx="2375803" cy="2556233"/>
            <a:chOff x="0" y="0"/>
            <a:chExt cx="722064" cy="776901"/>
          </a:xfrm>
        </p:grpSpPr>
        <p:sp>
          <p:nvSpPr>
            <p:cNvPr id="26" name="Freeform 26"/>
            <p:cNvSpPr/>
            <p:nvPr/>
          </p:nvSpPr>
          <p:spPr>
            <a:xfrm>
              <a:off x="-33680" y="-8369"/>
              <a:ext cx="764210" cy="758005"/>
            </a:xfrm>
            <a:custGeom>
              <a:avLst/>
              <a:gdLst/>
              <a:ahLst/>
              <a:cxnLst/>
              <a:rect l="l" t="t" r="r" b="b"/>
              <a:pathLst>
                <a:path w="764210" h="758005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361979" y="740526"/>
                  </a:lnTo>
                  <a:cubicBezTo>
                    <a:pt x="371392" y="751630"/>
                    <a:pt x="385231" y="758005"/>
                    <a:pt x="399787" y="757941"/>
                  </a:cubicBezTo>
                  <a:cubicBezTo>
                    <a:pt x="414343" y="757878"/>
                    <a:pt x="428126" y="751382"/>
                    <a:pt x="437441" y="740196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5834279" y="9196209"/>
            <a:ext cx="2306348" cy="2365525"/>
          </a:xfrm>
          <a:custGeom>
            <a:avLst/>
            <a:gdLst/>
            <a:ahLst/>
            <a:cxnLst/>
            <a:rect l="l" t="t" r="r" b="b"/>
            <a:pathLst>
              <a:path w="2306348" h="2365525">
                <a:moveTo>
                  <a:pt x="0" y="0"/>
                </a:moveTo>
                <a:lnTo>
                  <a:pt x="2306348" y="0"/>
                </a:lnTo>
                <a:lnTo>
                  <a:pt x="2306348" y="2365525"/>
                </a:lnTo>
                <a:lnTo>
                  <a:pt x="0" y="2365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 rot="-1771121">
            <a:off x="9628588" y="7442936"/>
            <a:ext cx="378714" cy="407475"/>
            <a:chOff x="0" y="0"/>
            <a:chExt cx="722064" cy="776901"/>
          </a:xfrm>
        </p:grpSpPr>
        <p:sp>
          <p:nvSpPr>
            <p:cNvPr id="30" name="Freeform 30"/>
            <p:cNvSpPr/>
            <p:nvPr/>
          </p:nvSpPr>
          <p:spPr>
            <a:xfrm>
              <a:off x="-33680" y="-8369"/>
              <a:ext cx="764210" cy="677518"/>
            </a:xfrm>
            <a:custGeom>
              <a:avLst/>
              <a:gdLst/>
              <a:ahLst/>
              <a:cxnLst/>
              <a:rect l="l" t="t" r="r" b="b"/>
              <a:pathLst>
                <a:path w="764210" h="677518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50020" y="608443"/>
                  </a:lnTo>
                  <a:cubicBezTo>
                    <a:pt x="287216" y="652325"/>
                    <a:pt x="341909" y="677518"/>
                    <a:pt x="399434" y="677266"/>
                  </a:cubicBezTo>
                  <a:cubicBezTo>
                    <a:pt x="456959" y="677015"/>
                    <a:pt x="511430" y="651345"/>
                    <a:pt x="548242" y="607139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FED0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715277">
            <a:off x="8801147" y="8160092"/>
            <a:ext cx="378714" cy="407475"/>
            <a:chOff x="0" y="0"/>
            <a:chExt cx="722064" cy="776901"/>
          </a:xfrm>
        </p:grpSpPr>
        <p:sp>
          <p:nvSpPr>
            <p:cNvPr id="33" name="Freeform 33"/>
            <p:cNvSpPr/>
            <p:nvPr/>
          </p:nvSpPr>
          <p:spPr>
            <a:xfrm>
              <a:off x="-33680" y="-8369"/>
              <a:ext cx="764210" cy="677518"/>
            </a:xfrm>
            <a:custGeom>
              <a:avLst/>
              <a:gdLst/>
              <a:ahLst/>
              <a:cxnLst/>
              <a:rect l="l" t="t" r="r" b="b"/>
              <a:pathLst>
                <a:path w="764210" h="677518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50020" y="608443"/>
                  </a:lnTo>
                  <a:cubicBezTo>
                    <a:pt x="287216" y="652325"/>
                    <a:pt x="341909" y="677518"/>
                    <a:pt x="399434" y="677266"/>
                  </a:cubicBezTo>
                  <a:cubicBezTo>
                    <a:pt x="456959" y="677015"/>
                    <a:pt x="511430" y="651345"/>
                    <a:pt x="548242" y="607139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FF84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1095708">
            <a:off x="-1585373" y="8251400"/>
            <a:ext cx="4027598" cy="2013799"/>
          </a:xfrm>
          <a:custGeom>
            <a:avLst/>
            <a:gdLst/>
            <a:ahLst/>
            <a:cxnLst/>
            <a:rect l="l" t="t" r="r" b="b"/>
            <a:pathLst>
              <a:path w="4027598" h="2013799">
                <a:moveTo>
                  <a:pt x="0" y="0"/>
                </a:moveTo>
                <a:lnTo>
                  <a:pt x="4027599" y="0"/>
                </a:lnTo>
                <a:lnTo>
                  <a:pt x="4027599" y="2013800"/>
                </a:lnTo>
                <a:lnTo>
                  <a:pt x="0" y="2013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88549" y="8164750"/>
            <a:ext cx="1005029" cy="1082228"/>
          </a:xfrm>
          <a:custGeom>
            <a:avLst/>
            <a:gdLst/>
            <a:ahLst/>
            <a:cxnLst/>
            <a:rect l="l" t="t" r="r" b="b"/>
            <a:pathLst>
              <a:path w="1005029" h="1082228">
                <a:moveTo>
                  <a:pt x="0" y="0"/>
                </a:moveTo>
                <a:lnTo>
                  <a:pt x="1005028" y="0"/>
                </a:lnTo>
                <a:lnTo>
                  <a:pt x="1005028" y="1082227"/>
                </a:lnTo>
                <a:lnTo>
                  <a:pt x="0" y="1082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6051856" y="56888"/>
            <a:ext cx="863097" cy="863097"/>
          </a:xfrm>
          <a:custGeom>
            <a:avLst/>
            <a:gdLst/>
            <a:ahLst/>
            <a:cxnLst/>
            <a:rect l="l" t="t" r="r" b="b"/>
            <a:pathLst>
              <a:path w="863097" h="863097">
                <a:moveTo>
                  <a:pt x="0" y="0"/>
                </a:moveTo>
                <a:lnTo>
                  <a:pt x="863097" y="0"/>
                </a:lnTo>
                <a:lnTo>
                  <a:pt x="863097" y="863097"/>
                </a:lnTo>
                <a:lnTo>
                  <a:pt x="0" y="8630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902812" y="4681426"/>
            <a:ext cx="11066613" cy="1703762"/>
            <a:chOff x="0" y="0"/>
            <a:chExt cx="4816593" cy="448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48728"/>
            </a:xfrm>
            <a:custGeom>
              <a:avLst/>
              <a:gdLst/>
              <a:ahLst/>
              <a:cxnLst/>
              <a:rect l="l" t="t" r="r" b="b"/>
              <a:pathLst>
                <a:path w="4816592" h="448728">
                  <a:moveTo>
                    <a:pt x="0" y="0"/>
                  </a:moveTo>
                  <a:lnTo>
                    <a:pt x="4816592" y="0"/>
                  </a:lnTo>
                  <a:lnTo>
                    <a:pt x="4816592" y="448728"/>
                  </a:lnTo>
                  <a:lnTo>
                    <a:pt x="0" y="448728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496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54255" y="7785608"/>
            <a:ext cx="2259965" cy="2180031"/>
          </a:xfrm>
          <a:custGeom>
            <a:avLst/>
            <a:gdLst/>
            <a:ahLst/>
            <a:cxnLst/>
            <a:rect l="l" t="t" r="r" b="b"/>
            <a:pathLst>
              <a:path w="2259965" h="2180031">
                <a:moveTo>
                  <a:pt x="0" y="0"/>
                </a:moveTo>
                <a:lnTo>
                  <a:pt x="2259965" y="0"/>
                </a:lnTo>
                <a:lnTo>
                  <a:pt x="2259965" y="2180031"/>
                </a:lnTo>
                <a:lnTo>
                  <a:pt x="0" y="2180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31284" y="8881375"/>
            <a:ext cx="2130572" cy="2185239"/>
          </a:xfrm>
          <a:custGeom>
            <a:avLst/>
            <a:gdLst/>
            <a:ahLst/>
            <a:cxnLst/>
            <a:rect l="l" t="t" r="r" b="b"/>
            <a:pathLst>
              <a:path w="2130572" h="2185239">
                <a:moveTo>
                  <a:pt x="0" y="0"/>
                </a:moveTo>
                <a:lnTo>
                  <a:pt x="2130572" y="0"/>
                </a:lnTo>
                <a:lnTo>
                  <a:pt x="2130572" y="2185239"/>
                </a:lnTo>
                <a:lnTo>
                  <a:pt x="0" y="218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3593" y="1035815"/>
            <a:ext cx="1444980" cy="1444980"/>
          </a:xfrm>
          <a:custGeom>
            <a:avLst/>
            <a:gdLst/>
            <a:ahLst/>
            <a:cxnLst/>
            <a:rect l="l" t="t" r="r" b="b"/>
            <a:pathLst>
              <a:path w="1444980" h="1444980">
                <a:moveTo>
                  <a:pt x="0" y="0"/>
                </a:moveTo>
                <a:lnTo>
                  <a:pt x="1444980" y="0"/>
                </a:lnTo>
                <a:lnTo>
                  <a:pt x="1444980" y="1444980"/>
                </a:lnTo>
                <a:lnTo>
                  <a:pt x="0" y="1444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926502" y="1246950"/>
            <a:ext cx="8276448" cy="1527628"/>
            <a:chOff x="0" y="0"/>
            <a:chExt cx="1353796" cy="2498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3796" cy="249877"/>
            </a:xfrm>
            <a:custGeom>
              <a:avLst/>
              <a:gdLst/>
              <a:ahLst/>
              <a:cxnLst/>
              <a:rect l="l" t="t" r="r" b="b"/>
              <a:pathLst>
                <a:path w="1353796" h="249877">
                  <a:moveTo>
                    <a:pt x="93542" y="0"/>
                  </a:moveTo>
                  <a:lnTo>
                    <a:pt x="1260255" y="0"/>
                  </a:lnTo>
                  <a:cubicBezTo>
                    <a:pt x="1311916" y="0"/>
                    <a:pt x="1353796" y="41880"/>
                    <a:pt x="1353796" y="93542"/>
                  </a:cubicBezTo>
                  <a:lnTo>
                    <a:pt x="1353796" y="156336"/>
                  </a:lnTo>
                  <a:cubicBezTo>
                    <a:pt x="1353796" y="207997"/>
                    <a:pt x="1311916" y="249877"/>
                    <a:pt x="1260255" y="249877"/>
                  </a:cubicBezTo>
                  <a:lnTo>
                    <a:pt x="93542" y="249877"/>
                  </a:lnTo>
                  <a:cubicBezTo>
                    <a:pt x="41880" y="249877"/>
                    <a:pt x="0" y="207997"/>
                    <a:pt x="0" y="156336"/>
                  </a:cubicBezTo>
                  <a:lnTo>
                    <a:pt x="0" y="93542"/>
                  </a:lnTo>
                  <a:cubicBezTo>
                    <a:pt x="0" y="41880"/>
                    <a:pt x="41880" y="0"/>
                    <a:pt x="93542" y="0"/>
                  </a:cubicBez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353796" cy="30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297610" y="6391587"/>
            <a:ext cx="6791309" cy="3895413"/>
            <a:chOff x="0" y="0"/>
            <a:chExt cx="7981950" cy="4578350"/>
          </a:xfrm>
        </p:grpSpPr>
        <p:sp>
          <p:nvSpPr>
            <p:cNvPr id="12" name="Freeform 12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E9E9E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357827" y="7244185"/>
            <a:ext cx="2026367" cy="541423"/>
          </a:xfrm>
          <a:custGeom>
            <a:avLst/>
            <a:gdLst/>
            <a:ahLst/>
            <a:cxnLst/>
            <a:rect l="l" t="t" r="r" b="b"/>
            <a:pathLst>
              <a:path w="2026367" h="541423">
                <a:moveTo>
                  <a:pt x="0" y="0"/>
                </a:moveTo>
                <a:lnTo>
                  <a:pt x="2026367" y="0"/>
                </a:lnTo>
                <a:lnTo>
                  <a:pt x="2026367" y="541423"/>
                </a:lnTo>
                <a:lnTo>
                  <a:pt x="0" y="541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>
            <a:off x="14557477" y="-1354707"/>
            <a:ext cx="2390521" cy="2390521"/>
          </a:xfrm>
          <a:custGeom>
            <a:avLst/>
            <a:gdLst/>
            <a:ahLst/>
            <a:cxnLst/>
            <a:rect l="l" t="t" r="r" b="b"/>
            <a:pathLst>
              <a:path w="2390521" h="2390521">
                <a:moveTo>
                  <a:pt x="0" y="0"/>
                </a:moveTo>
                <a:lnTo>
                  <a:pt x="2390522" y="0"/>
                </a:lnTo>
                <a:lnTo>
                  <a:pt x="2390522" y="2390522"/>
                </a:lnTo>
                <a:lnTo>
                  <a:pt x="0" y="2390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675198" y="3687249"/>
            <a:ext cx="12779058" cy="168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6"/>
              </a:lnSpc>
            </a:pPr>
            <a:r>
              <a:rPr lang="en-US" sz="48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1. </a:t>
            </a:r>
            <a:r>
              <a:rPr lang="en-US" sz="4800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บุคลากร</a:t>
            </a:r>
            <a:r>
              <a:rPr lang="en-US" sz="48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</a:t>
            </a:r>
            <a:r>
              <a:rPr lang="en-US" sz="4800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กตส</a:t>
            </a:r>
            <a:r>
              <a:rPr lang="en-US" sz="48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. </a:t>
            </a:r>
            <a:r>
              <a:rPr lang="en-US" sz="4800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ร่วมแบ่งปันสิ่งต่าง</a:t>
            </a:r>
            <a:r>
              <a:rPr lang="en-US" sz="48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 ๆ </a:t>
            </a:r>
            <a:r>
              <a:rPr lang="en-US" sz="4800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ให้ผู้อื่น</a:t>
            </a:r>
            <a:endParaRPr lang="en-US" sz="4800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  <a:p>
            <a:pPr algn="ctr">
              <a:lnSpc>
                <a:spcPts val="6816"/>
              </a:lnSpc>
            </a:pPr>
            <a:r>
              <a:rPr lang="en-US" sz="480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2. </a:t>
            </a:r>
            <a:r>
              <a:rPr lang="en-US" sz="4800" b="1" dirty="0" err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บันทึกข้อมูลการทำความดีของแต่ละบุคคล</a:t>
            </a:r>
            <a:endParaRPr lang="en-US" sz="4800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-113838" y="4723718"/>
            <a:ext cx="5895578" cy="5563282"/>
          </a:xfrm>
          <a:custGeom>
            <a:avLst/>
            <a:gdLst/>
            <a:ahLst/>
            <a:cxnLst/>
            <a:rect l="l" t="t" r="r" b="b"/>
            <a:pathLst>
              <a:path w="5895578" h="5563282">
                <a:moveTo>
                  <a:pt x="5895579" y="0"/>
                </a:moveTo>
                <a:lnTo>
                  <a:pt x="0" y="0"/>
                </a:lnTo>
                <a:lnTo>
                  <a:pt x="0" y="5563282"/>
                </a:lnTo>
                <a:lnTo>
                  <a:pt x="5895579" y="5563282"/>
                </a:lnTo>
                <a:lnTo>
                  <a:pt x="589557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775697" y="1468156"/>
            <a:ext cx="8578059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spc="448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วิธีการดำเนินงาน</a:t>
            </a:r>
          </a:p>
        </p:txBody>
      </p:sp>
      <p:grpSp>
        <p:nvGrpSpPr>
          <p:cNvPr id="22" name="Group 22"/>
          <p:cNvGrpSpPr/>
          <p:nvPr/>
        </p:nvGrpSpPr>
        <p:grpSpPr>
          <a:xfrm rot="-435348">
            <a:off x="5943040" y="7908807"/>
            <a:ext cx="607913" cy="654080"/>
            <a:chOff x="0" y="0"/>
            <a:chExt cx="722064" cy="776901"/>
          </a:xfrm>
        </p:grpSpPr>
        <p:sp>
          <p:nvSpPr>
            <p:cNvPr id="23" name="Freeform 23"/>
            <p:cNvSpPr/>
            <p:nvPr/>
          </p:nvSpPr>
          <p:spPr>
            <a:xfrm>
              <a:off x="-33680" y="-8369"/>
              <a:ext cx="764210" cy="678713"/>
            </a:xfrm>
            <a:custGeom>
              <a:avLst/>
              <a:gdLst/>
              <a:ahLst/>
              <a:cxnLst/>
              <a:rect l="l" t="t" r="r" b="b"/>
              <a:pathLst>
                <a:path w="764210" h="678713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51682" y="610405"/>
                  </a:lnTo>
                  <a:cubicBezTo>
                    <a:pt x="288466" y="653800"/>
                    <a:pt x="342553" y="678713"/>
                    <a:pt x="399440" y="678464"/>
                  </a:cubicBezTo>
                  <a:cubicBezTo>
                    <a:pt x="456327" y="678216"/>
                    <a:pt x="510193" y="652830"/>
                    <a:pt x="546596" y="609115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236740">
            <a:off x="16854823" y="859293"/>
            <a:ext cx="607913" cy="654080"/>
            <a:chOff x="0" y="0"/>
            <a:chExt cx="722064" cy="776901"/>
          </a:xfrm>
        </p:grpSpPr>
        <p:sp>
          <p:nvSpPr>
            <p:cNvPr id="26" name="Freeform 26"/>
            <p:cNvSpPr/>
            <p:nvPr/>
          </p:nvSpPr>
          <p:spPr>
            <a:xfrm>
              <a:off x="-33680" y="-8369"/>
              <a:ext cx="764210" cy="678713"/>
            </a:xfrm>
            <a:custGeom>
              <a:avLst/>
              <a:gdLst/>
              <a:ahLst/>
              <a:cxnLst/>
              <a:rect l="l" t="t" r="r" b="b"/>
              <a:pathLst>
                <a:path w="764210" h="678713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51682" y="610405"/>
                  </a:lnTo>
                  <a:cubicBezTo>
                    <a:pt x="288466" y="653800"/>
                    <a:pt x="342553" y="678713"/>
                    <a:pt x="399440" y="678464"/>
                  </a:cubicBezTo>
                  <a:cubicBezTo>
                    <a:pt x="456327" y="678216"/>
                    <a:pt x="510193" y="652830"/>
                    <a:pt x="546596" y="609115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89C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28" name="Rectangle 1">
            <a:extLst>
              <a:ext uri="{FF2B5EF4-FFF2-40B4-BE49-F238E27FC236}">
                <a16:creationId xmlns:a16="http://schemas.microsoft.com/office/drawing/2014/main" id="{BD777E98-6442-D59D-9182-24151B13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30" descr="A computer screen with a box full of food&#10;&#10;AI-generated content may be incorrect.">
            <a:extLst>
              <a:ext uri="{FF2B5EF4-FFF2-40B4-BE49-F238E27FC236}">
                <a16:creationId xmlns:a16="http://schemas.microsoft.com/office/drawing/2014/main" id="{432288BD-EAD7-D734-7EDB-B49D1269D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49" y1="22005" x2="40673" y2="22738"/>
                        <a14:foregroundMark x1="37447" y1="23227" x2="40112" y2="32029"/>
                        <a14:foregroundMark x1="63815" y1="21516" x2="65217" y2="25183"/>
                        <a14:foregroundMark x1="59888" y1="21516" x2="63114" y2="31051"/>
                        <a14:foregroundMark x1="49229" y1="19071" x2="49790" y2="33252"/>
                        <a14:foregroundMark x1="49790" y1="33252" x2="52314" y2="18582"/>
                        <a14:foregroundMark x1="52314" y1="18582" x2="53997" y2="26406"/>
                        <a14:foregroundMark x1="53997" y1="17115" x2="54278" y2="27628"/>
                        <a14:foregroundMark x1="40252" y1="25428" x2="41374" y2="33741"/>
                        <a14:foregroundMark x1="39691" y1="21271" x2="40153" y2="24694"/>
                        <a14:foregroundMark x1="41374" y1="33741" x2="37027" y2="22494"/>
                        <a14:foregroundMark x1="37027" y1="22494" x2="41191" y2="24694"/>
                        <a14:foregroundMark x1="36466" y1="23227" x2="37027" y2="30073"/>
                        <a14:backgroundMark x1="41935" y1="24694" x2="41795" y2="23961"/>
                        <a14:backgroundMark x1="42076" y1="24939" x2="42076" y2="24939"/>
                        <a14:backgroundMark x1="42076" y1="25917" x2="41935" y2="23716"/>
                        <a14:backgroundMark x1="41935" y1="24694" x2="41935" y2="25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66" y="6349210"/>
            <a:ext cx="6790476" cy="38952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9067801"/>
            <a:ext cx="18592800" cy="1409699"/>
            <a:chOff x="0" y="0"/>
            <a:chExt cx="4892243" cy="993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2242" cy="993773"/>
            </a:xfrm>
            <a:custGeom>
              <a:avLst/>
              <a:gdLst/>
              <a:ahLst/>
              <a:cxnLst/>
              <a:rect l="l" t="t" r="r" b="b"/>
              <a:pathLst>
                <a:path w="4892242" h="993773">
                  <a:moveTo>
                    <a:pt x="0" y="0"/>
                  </a:moveTo>
                  <a:lnTo>
                    <a:pt x="4892242" y="0"/>
                  </a:lnTo>
                  <a:lnTo>
                    <a:pt x="4892242" y="993773"/>
                  </a:lnTo>
                  <a:lnTo>
                    <a:pt x="0" y="993773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92243" cy="1041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64891" y="2097160"/>
            <a:ext cx="4267240" cy="3277241"/>
            <a:chOff x="0" y="0"/>
            <a:chExt cx="19050000" cy="14630400"/>
          </a:xfrm>
        </p:grpSpPr>
        <p:sp>
          <p:nvSpPr>
            <p:cNvPr id="6" name="Freeform 6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2"/>
              <a:stretch>
                <a:fillRect l="-11248" t="-15891" r="-11153" b="-904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05776" y="264886"/>
            <a:ext cx="8276448" cy="1527628"/>
            <a:chOff x="0" y="0"/>
            <a:chExt cx="1353796" cy="2498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3796" cy="249877"/>
            </a:xfrm>
            <a:custGeom>
              <a:avLst/>
              <a:gdLst/>
              <a:ahLst/>
              <a:cxnLst/>
              <a:rect l="l" t="t" r="r" b="b"/>
              <a:pathLst>
                <a:path w="1353796" h="249877">
                  <a:moveTo>
                    <a:pt x="93542" y="0"/>
                  </a:moveTo>
                  <a:lnTo>
                    <a:pt x="1260255" y="0"/>
                  </a:lnTo>
                  <a:cubicBezTo>
                    <a:pt x="1311916" y="0"/>
                    <a:pt x="1353796" y="41880"/>
                    <a:pt x="1353796" y="93542"/>
                  </a:cubicBezTo>
                  <a:lnTo>
                    <a:pt x="1353796" y="156336"/>
                  </a:lnTo>
                  <a:cubicBezTo>
                    <a:pt x="1353796" y="207997"/>
                    <a:pt x="1311916" y="249877"/>
                    <a:pt x="1260255" y="249877"/>
                  </a:cubicBezTo>
                  <a:lnTo>
                    <a:pt x="93542" y="249877"/>
                  </a:lnTo>
                  <a:cubicBezTo>
                    <a:pt x="41880" y="249877"/>
                    <a:pt x="0" y="207997"/>
                    <a:pt x="0" y="156336"/>
                  </a:cubicBezTo>
                  <a:lnTo>
                    <a:pt x="0" y="93542"/>
                  </a:lnTo>
                  <a:cubicBezTo>
                    <a:pt x="0" y="41880"/>
                    <a:pt x="41880" y="0"/>
                    <a:pt x="93542" y="0"/>
                  </a:cubicBez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353796" cy="30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54970" y="503532"/>
            <a:ext cx="8578059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spc="448">
                <a:solidFill>
                  <a:srgbClr val="FFFFFF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ผลการดำเนินงาน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797538" y="2097160"/>
            <a:ext cx="4267240" cy="3277241"/>
            <a:chOff x="0" y="0"/>
            <a:chExt cx="19050000" cy="14630400"/>
          </a:xfrm>
        </p:grpSpPr>
        <p:sp>
          <p:nvSpPr>
            <p:cNvPr id="13" name="Freeform 13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4"/>
              <a:stretch>
                <a:fillRect l="-9203" t="-44848" r="-21108" b="-85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226703" y="2097160"/>
            <a:ext cx="4267240" cy="3277241"/>
            <a:chOff x="0" y="0"/>
            <a:chExt cx="19050000" cy="14630400"/>
          </a:xfrm>
        </p:grpSpPr>
        <p:sp>
          <p:nvSpPr>
            <p:cNvPr id="16" name="Freeform 16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5"/>
              <a:stretch>
                <a:fillRect l="-11759" t="-46865" r="-13409" b="-751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655868" y="2097160"/>
            <a:ext cx="4267240" cy="3277241"/>
            <a:chOff x="0" y="0"/>
            <a:chExt cx="19050000" cy="14630400"/>
          </a:xfrm>
        </p:grpSpPr>
        <p:sp>
          <p:nvSpPr>
            <p:cNvPr id="19" name="Freeform 19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t="-61278" r="-100539" b="-1057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364891" y="5514334"/>
            <a:ext cx="4267240" cy="3277241"/>
            <a:chOff x="0" y="0"/>
            <a:chExt cx="19050000" cy="14630400"/>
          </a:xfrm>
        </p:grpSpPr>
        <p:sp>
          <p:nvSpPr>
            <p:cNvPr id="22" name="Freeform 22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7"/>
              <a:stretch>
                <a:fillRect l="-2556" t="-53623" r="-11258" b="-773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797538" y="5514334"/>
            <a:ext cx="4267240" cy="3277241"/>
            <a:chOff x="0" y="0"/>
            <a:chExt cx="19050000" cy="14630400"/>
          </a:xfrm>
        </p:grpSpPr>
        <p:sp>
          <p:nvSpPr>
            <p:cNvPr id="25" name="Freeform 25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8"/>
              <a:stretch>
                <a:fillRect l="-6646" t="-61950" r="-12210" b="-1194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226703" y="5514334"/>
            <a:ext cx="4267240" cy="3277241"/>
            <a:chOff x="0" y="0"/>
            <a:chExt cx="19050000" cy="14630400"/>
          </a:xfrm>
        </p:grpSpPr>
        <p:sp>
          <p:nvSpPr>
            <p:cNvPr id="28" name="Freeform 28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9"/>
              <a:stretch>
                <a:fillRect l="-8180" t="-90758" r="-5949" b="-1469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655868" y="5514334"/>
            <a:ext cx="4267240" cy="3277241"/>
            <a:chOff x="0" y="0"/>
            <a:chExt cx="19050000" cy="14630400"/>
          </a:xfrm>
        </p:grpSpPr>
        <p:sp>
          <p:nvSpPr>
            <p:cNvPr id="31" name="Freeform 31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10"/>
              <a:stretch>
                <a:fillRect t="-31725" r="-20185" b="-816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3"/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-183531" flipH="1" flipV="1">
            <a:off x="15342012" y="-1346141"/>
            <a:ext cx="2658221" cy="2658221"/>
          </a:xfrm>
          <a:custGeom>
            <a:avLst/>
            <a:gdLst/>
            <a:ahLst/>
            <a:cxnLst/>
            <a:rect l="l" t="t" r="r" b="b"/>
            <a:pathLst>
              <a:path w="2658221" h="2658221">
                <a:moveTo>
                  <a:pt x="2658221" y="2658220"/>
                </a:moveTo>
                <a:lnTo>
                  <a:pt x="0" y="2658220"/>
                </a:lnTo>
                <a:lnTo>
                  <a:pt x="0" y="0"/>
                </a:lnTo>
                <a:lnTo>
                  <a:pt x="2658221" y="0"/>
                </a:lnTo>
                <a:lnTo>
                  <a:pt x="2658221" y="265822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6313398">
            <a:off x="16819850" y="548670"/>
            <a:ext cx="745546" cy="802814"/>
          </a:xfrm>
          <a:custGeom>
            <a:avLst/>
            <a:gdLst/>
            <a:ahLst/>
            <a:cxnLst/>
            <a:rect l="l" t="t" r="r" b="b"/>
            <a:pathLst>
              <a:path w="745546" h="802814">
                <a:moveTo>
                  <a:pt x="0" y="0"/>
                </a:moveTo>
                <a:lnTo>
                  <a:pt x="745546" y="0"/>
                </a:lnTo>
                <a:lnTo>
                  <a:pt x="745546" y="802814"/>
                </a:lnTo>
                <a:lnTo>
                  <a:pt x="0" y="802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5400000">
            <a:off x="-1484638" y="-2632252"/>
            <a:ext cx="6571787" cy="1755910"/>
          </a:xfrm>
          <a:custGeom>
            <a:avLst/>
            <a:gdLst/>
            <a:ahLst/>
            <a:cxnLst/>
            <a:rect l="l" t="t" r="r" b="b"/>
            <a:pathLst>
              <a:path w="6571787" h="1755910">
                <a:moveTo>
                  <a:pt x="0" y="0"/>
                </a:moveTo>
                <a:lnTo>
                  <a:pt x="6571788" y="0"/>
                </a:lnTo>
                <a:lnTo>
                  <a:pt x="6571788" y="1755910"/>
                </a:lnTo>
                <a:lnTo>
                  <a:pt x="0" y="1755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30819" y="231182"/>
            <a:ext cx="784964" cy="784964"/>
          </a:xfrm>
          <a:custGeom>
            <a:avLst/>
            <a:gdLst/>
            <a:ahLst/>
            <a:cxnLst/>
            <a:rect l="l" t="t" r="r" b="b"/>
            <a:pathLst>
              <a:path w="784964" h="784964">
                <a:moveTo>
                  <a:pt x="0" y="0"/>
                </a:moveTo>
                <a:lnTo>
                  <a:pt x="784964" y="0"/>
                </a:lnTo>
                <a:lnTo>
                  <a:pt x="784964" y="784965"/>
                </a:lnTo>
                <a:lnTo>
                  <a:pt x="0" y="784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400000">
            <a:off x="14009325" y="93239"/>
            <a:ext cx="445439" cy="865694"/>
          </a:xfrm>
          <a:custGeom>
            <a:avLst/>
            <a:gdLst/>
            <a:ahLst/>
            <a:cxnLst/>
            <a:rect l="l" t="t" r="r" b="b"/>
            <a:pathLst>
              <a:path w="445439" h="865694">
                <a:moveTo>
                  <a:pt x="0" y="0"/>
                </a:moveTo>
                <a:lnTo>
                  <a:pt x="445439" y="0"/>
                </a:lnTo>
                <a:lnTo>
                  <a:pt x="445439" y="865694"/>
                </a:lnTo>
                <a:lnTo>
                  <a:pt x="0" y="86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1515061">
            <a:off x="3373363" y="-159853"/>
            <a:ext cx="787456" cy="759603"/>
          </a:xfrm>
          <a:custGeom>
            <a:avLst/>
            <a:gdLst/>
            <a:ahLst/>
            <a:cxnLst/>
            <a:rect l="l" t="t" r="r" b="b"/>
            <a:pathLst>
              <a:path w="787456" h="759603">
                <a:moveTo>
                  <a:pt x="0" y="0"/>
                </a:moveTo>
                <a:lnTo>
                  <a:pt x="787456" y="0"/>
                </a:lnTo>
                <a:lnTo>
                  <a:pt x="787456" y="759603"/>
                </a:lnTo>
                <a:lnTo>
                  <a:pt x="0" y="7596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 rot="640973">
            <a:off x="440740" y="334324"/>
            <a:ext cx="832958" cy="896217"/>
            <a:chOff x="0" y="0"/>
            <a:chExt cx="722064" cy="776901"/>
          </a:xfrm>
        </p:grpSpPr>
        <p:sp>
          <p:nvSpPr>
            <p:cNvPr id="40" name="Freeform 40"/>
            <p:cNvSpPr/>
            <p:nvPr/>
          </p:nvSpPr>
          <p:spPr>
            <a:xfrm>
              <a:off x="-33680" y="-8369"/>
              <a:ext cx="764210" cy="707503"/>
            </a:xfrm>
            <a:custGeom>
              <a:avLst/>
              <a:gdLst/>
              <a:ahLst/>
              <a:cxnLst/>
              <a:rect l="l" t="t" r="r" b="b"/>
              <a:pathLst>
                <a:path w="764210" h="707503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91729" y="657649"/>
                  </a:lnTo>
                  <a:cubicBezTo>
                    <a:pt x="318575" y="689320"/>
                    <a:pt x="358048" y="707502"/>
                    <a:pt x="399566" y="707321"/>
                  </a:cubicBezTo>
                  <a:cubicBezTo>
                    <a:pt x="441083" y="707139"/>
                    <a:pt x="480396" y="688613"/>
                    <a:pt x="506964" y="656708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FED0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69327">
            <a:off x="14891656" y="1151755"/>
            <a:ext cx="577387" cy="621237"/>
            <a:chOff x="0" y="0"/>
            <a:chExt cx="722064" cy="776901"/>
          </a:xfrm>
        </p:grpSpPr>
        <p:sp>
          <p:nvSpPr>
            <p:cNvPr id="43" name="Freeform 43"/>
            <p:cNvSpPr/>
            <p:nvPr/>
          </p:nvSpPr>
          <p:spPr>
            <a:xfrm>
              <a:off x="-33680" y="-8369"/>
              <a:ext cx="764210" cy="677518"/>
            </a:xfrm>
            <a:custGeom>
              <a:avLst/>
              <a:gdLst/>
              <a:ahLst/>
              <a:cxnLst/>
              <a:rect l="l" t="t" r="r" b="b"/>
              <a:pathLst>
                <a:path w="764210" h="677518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50020" y="608443"/>
                  </a:lnTo>
                  <a:cubicBezTo>
                    <a:pt x="287216" y="652325"/>
                    <a:pt x="341909" y="677518"/>
                    <a:pt x="399434" y="677266"/>
                  </a:cubicBezTo>
                  <a:cubicBezTo>
                    <a:pt x="456959" y="677015"/>
                    <a:pt x="511430" y="651345"/>
                    <a:pt x="548242" y="607139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rot="-916930">
            <a:off x="3435469" y="1196311"/>
            <a:ext cx="512336" cy="512336"/>
          </a:xfrm>
          <a:custGeom>
            <a:avLst/>
            <a:gdLst/>
            <a:ahLst/>
            <a:cxnLst/>
            <a:rect l="l" t="t" r="r" b="b"/>
            <a:pathLst>
              <a:path w="512336" h="512336">
                <a:moveTo>
                  <a:pt x="0" y="0"/>
                </a:moveTo>
                <a:lnTo>
                  <a:pt x="512335" y="0"/>
                </a:lnTo>
                <a:lnTo>
                  <a:pt x="512335" y="512336"/>
                </a:lnTo>
                <a:lnTo>
                  <a:pt x="0" y="5123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5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0368" y="292500"/>
            <a:ext cx="17260803" cy="9371057"/>
            <a:chOff x="0" y="-47625"/>
            <a:chExt cx="4546055" cy="24680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6055" cy="2420472"/>
            </a:xfrm>
            <a:custGeom>
              <a:avLst/>
              <a:gdLst/>
              <a:ahLst/>
              <a:cxnLst/>
              <a:rect l="l" t="t" r="r" b="b"/>
              <a:pathLst>
                <a:path w="4546055" h="2420472">
                  <a:moveTo>
                    <a:pt x="44853" y="0"/>
                  </a:moveTo>
                  <a:lnTo>
                    <a:pt x="4501202" y="0"/>
                  </a:lnTo>
                  <a:cubicBezTo>
                    <a:pt x="4513098" y="0"/>
                    <a:pt x="4524506" y="4726"/>
                    <a:pt x="4532918" y="13137"/>
                  </a:cubicBezTo>
                  <a:cubicBezTo>
                    <a:pt x="4541329" y="21549"/>
                    <a:pt x="4546055" y="32957"/>
                    <a:pt x="4546055" y="44853"/>
                  </a:cubicBezTo>
                  <a:lnTo>
                    <a:pt x="4546055" y="2375620"/>
                  </a:lnTo>
                  <a:cubicBezTo>
                    <a:pt x="4546055" y="2387516"/>
                    <a:pt x="4541329" y="2398924"/>
                    <a:pt x="4532918" y="2407335"/>
                  </a:cubicBezTo>
                  <a:cubicBezTo>
                    <a:pt x="4524506" y="2415747"/>
                    <a:pt x="4513098" y="2420472"/>
                    <a:pt x="4501202" y="2420472"/>
                  </a:cubicBezTo>
                  <a:lnTo>
                    <a:pt x="44853" y="2420472"/>
                  </a:lnTo>
                  <a:cubicBezTo>
                    <a:pt x="32957" y="2420472"/>
                    <a:pt x="21549" y="2415747"/>
                    <a:pt x="13137" y="2407335"/>
                  </a:cubicBezTo>
                  <a:cubicBezTo>
                    <a:pt x="4726" y="2398924"/>
                    <a:pt x="0" y="2387516"/>
                    <a:pt x="0" y="2375620"/>
                  </a:cubicBezTo>
                  <a:lnTo>
                    <a:pt x="0" y="44853"/>
                  </a:lnTo>
                  <a:cubicBezTo>
                    <a:pt x="0" y="32957"/>
                    <a:pt x="4726" y="21549"/>
                    <a:pt x="13137" y="13137"/>
                  </a:cubicBezTo>
                  <a:cubicBezTo>
                    <a:pt x="21549" y="4726"/>
                    <a:pt x="32957" y="0"/>
                    <a:pt x="44853" y="0"/>
                  </a:cubicBezTo>
                  <a:close/>
                </a:path>
              </a:pathLst>
            </a:custGeom>
            <a:solidFill>
              <a:srgbClr val="FEF4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46055" cy="246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55931" y="4765815"/>
            <a:ext cx="1832069" cy="1767269"/>
          </a:xfrm>
          <a:custGeom>
            <a:avLst/>
            <a:gdLst/>
            <a:ahLst/>
            <a:cxnLst/>
            <a:rect l="l" t="t" r="r" b="b"/>
            <a:pathLst>
              <a:path w="1832069" h="1767269">
                <a:moveTo>
                  <a:pt x="0" y="0"/>
                </a:moveTo>
                <a:lnTo>
                  <a:pt x="1832069" y="0"/>
                </a:lnTo>
                <a:lnTo>
                  <a:pt x="1832069" y="1767269"/>
                </a:lnTo>
                <a:lnTo>
                  <a:pt x="0" y="17672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07574" y="1592339"/>
            <a:ext cx="2146691" cy="1073345"/>
          </a:xfrm>
          <a:custGeom>
            <a:avLst/>
            <a:gdLst/>
            <a:ahLst/>
            <a:cxnLst/>
            <a:rect l="l" t="t" r="r" b="b"/>
            <a:pathLst>
              <a:path w="2146691" h="1073345">
                <a:moveTo>
                  <a:pt x="0" y="0"/>
                </a:moveTo>
                <a:lnTo>
                  <a:pt x="2146690" y="0"/>
                </a:lnTo>
                <a:lnTo>
                  <a:pt x="2146690" y="1073346"/>
                </a:lnTo>
                <a:lnTo>
                  <a:pt x="0" y="1073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94893" y="7462140"/>
            <a:ext cx="2824860" cy="2824860"/>
          </a:xfrm>
          <a:custGeom>
            <a:avLst/>
            <a:gdLst/>
            <a:ahLst/>
            <a:cxnLst/>
            <a:rect l="l" t="t" r="r" b="b"/>
            <a:pathLst>
              <a:path w="2824860" h="2824860">
                <a:moveTo>
                  <a:pt x="0" y="0"/>
                </a:moveTo>
                <a:lnTo>
                  <a:pt x="2824860" y="0"/>
                </a:lnTo>
                <a:lnTo>
                  <a:pt x="2824860" y="2824860"/>
                </a:lnTo>
                <a:lnTo>
                  <a:pt x="0" y="2824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88642" y="1284762"/>
            <a:ext cx="1100312" cy="1100312"/>
          </a:xfrm>
          <a:custGeom>
            <a:avLst/>
            <a:gdLst/>
            <a:ahLst/>
            <a:cxnLst/>
            <a:rect l="l" t="t" r="r" b="b"/>
            <a:pathLst>
              <a:path w="1100312" h="1100312">
                <a:moveTo>
                  <a:pt x="0" y="0"/>
                </a:moveTo>
                <a:lnTo>
                  <a:pt x="1100312" y="0"/>
                </a:lnTo>
                <a:lnTo>
                  <a:pt x="1100312" y="1100311"/>
                </a:lnTo>
                <a:lnTo>
                  <a:pt x="0" y="11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10685560" y="-2328931"/>
            <a:ext cx="6571787" cy="1755910"/>
          </a:xfrm>
          <a:custGeom>
            <a:avLst/>
            <a:gdLst/>
            <a:ahLst/>
            <a:cxnLst/>
            <a:rect l="l" t="t" r="r" b="b"/>
            <a:pathLst>
              <a:path w="6571787" h="1755910">
                <a:moveTo>
                  <a:pt x="0" y="0"/>
                </a:moveTo>
                <a:lnTo>
                  <a:pt x="6571787" y="0"/>
                </a:lnTo>
                <a:lnTo>
                  <a:pt x="6571787" y="1755910"/>
                </a:lnTo>
                <a:lnTo>
                  <a:pt x="0" y="1755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07574" y="3044172"/>
            <a:ext cx="7945762" cy="6977823"/>
          </a:xfrm>
          <a:custGeom>
            <a:avLst/>
            <a:gdLst/>
            <a:ahLst/>
            <a:cxnLst/>
            <a:rect l="l" t="t" r="r" b="b"/>
            <a:pathLst>
              <a:path w="7945762" h="6977823">
                <a:moveTo>
                  <a:pt x="0" y="0"/>
                </a:moveTo>
                <a:lnTo>
                  <a:pt x="7945761" y="0"/>
                </a:lnTo>
                <a:lnTo>
                  <a:pt x="7945761" y="6977823"/>
                </a:lnTo>
                <a:lnTo>
                  <a:pt x="0" y="6977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 rot="906491">
            <a:off x="12477794" y="4220474"/>
            <a:ext cx="761134" cy="818937"/>
            <a:chOff x="0" y="0"/>
            <a:chExt cx="722064" cy="776901"/>
          </a:xfrm>
        </p:grpSpPr>
        <p:sp>
          <p:nvSpPr>
            <p:cNvPr id="15" name="Freeform 15"/>
            <p:cNvSpPr/>
            <p:nvPr/>
          </p:nvSpPr>
          <p:spPr>
            <a:xfrm>
              <a:off x="-33680" y="-8369"/>
              <a:ext cx="764210" cy="700164"/>
            </a:xfrm>
            <a:custGeom>
              <a:avLst/>
              <a:gdLst/>
              <a:ahLst/>
              <a:cxnLst/>
              <a:rect l="l" t="t" r="r" b="b"/>
              <a:pathLst>
                <a:path w="764210" h="700164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81521" y="645606"/>
                  </a:lnTo>
                  <a:cubicBezTo>
                    <a:pt x="310900" y="680266"/>
                    <a:pt x="354098" y="700164"/>
                    <a:pt x="399534" y="699965"/>
                  </a:cubicBezTo>
                  <a:cubicBezTo>
                    <a:pt x="444969" y="699766"/>
                    <a:pt x="487992" y="679491"/>
                    <a:pt x="517067" y="644576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44A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693716">
            <a:off x="14725497" y="3815572"/>
            <a:ext cx="761134" cy="818937"/>
            <a:chOff x="0" y="0"/>
            <a:chExt cx="722064" cy="776901"/>
          </a:xfrm>
        </p:grpSpPr>
        <p:sp>
          <p:nvSpPr>
            <p:cNvPr id="18" name="Freeform 18"/>
            <p:cNvSpPr/>
            <p:nvPr/>
          </p:nvSpPr>
          <p:spPr>
            <a:xfrm>
              <a:off x="-33680" y="-8369"/>
              <a:ext cx="764210" cy="700164"/>
            </a:xfrm>
            <a:custGeom>
              <a:avLst/>
              <a:gdLst/>
              <a:ahLst/>
              <a:cxnLst/>
              <a:rect l="l" t="t" r="r" b="b"/>
              <a:pathLst>
                <a:path w="764210" h="700164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81521" y="645606"/>
                  </a:lnTo>
                  <a:cubicBezTo>
                    <a:pt x="310900" y="680266"/>
                    <a:pt x="354098" y="700164"/>
                    <a:pt x="399534" y="699965"/>
                  </a:cubicBezTo>
                  <a:cubicBezTo>
                    <a:pt x="444969" y="699766"/>
                    <a:pt x="487992" y="679491"/>
                    <a:pt x="517067" y="644576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89C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668406">
            <a:off x="13809413" y="6982520"/>
            <a:ext cx="761134" cy="818937"/>
            <a:chOff x="0" y="0"/>
            <a:chExt cx="722064" cy="776901"/>
          </a:xfrm>
        </p:grpSpPr>
        <p:sp>
          <p:nvSpPr>
            <p:cNvPr id="21" name="Freeform 21"/>
            <p:cNvSpPr/>
            <p:nvPr/>
          </p:nvSpPr>
          <p:spPr>
            <a:xfrm>
              <a:off x="-33680" y="-8369"/>
              <a:ext cx="764210" cy="700164"/>
            </a:xfrm>
            <a:custGeom>
              <a:avLst/>
              <a:gdLst/>
              <a:ahLst/>
              <a:cxnLst/>
              <a:rect l="l" t="t" r="r" b="b"/>
              <a:pathLst>
                <a:path w="764210" h="700164">
                  <a:moveTo>
                    <a:pt x="62306" y="132417"/>
                  </a:moveTo>
                  <a:cubicBezTo>
                    <a:pt x="0" y="251020"/>
                    <a:pt x="45006" y="366461"/>
                    <a:pt x="96840" y="427731"/>
                  </a:cubicBezTo>
                  <a:lnTo>
                    <a:pt x="281521" y="645606"/>
                  </a:lnTo>
                  <a:cubicBezTo>
                    <a:pt x="310900" y="680266"/>
                    <a:pt x="354098" y="700164"/>
                    <a:pt x="399534" y="699965"/>
                  </a:cubicBezTo>
                  <a:cubicBezTo>
                    <a:pt x="444969" y="699766"/>
                    <a:pt x="487992" y="679491"/>
                    <a:pt x="517067" y="644576"/>
                  </a:cubicBezTo>
                  <a:lnTo>
                    <a:pt x="696577" y="429008"/>
                  </a:lnTo>
                  <a:cubicBezTo>
                    <a:pt x="744786" y="363098"/>
                    <a:pt x="764210" y="293185"/>
                    <a:pt x="753002" y="215337"/>
                  </a:cubicBezTo>
                  <a:cubicBezTo>
                    <a:pt x="738826" y="107647"/>
                    <a:pt x="666656" y="24097"/>
                    <a:pt x="577504" y="12166"/>
                  </a:cubicBezTo>
                  <a:cubicBezTo>
                    <a:pt x="522826" y="5218"/>
                    <a:pt x="470005" y="23954"/>
                    <a:pt x="428781" y="66078"/>
                  </a:cubicBezTo>
                  <a:cubicBezTo>
                    <a:pt x="417685" y="77412"/>
                    <a:pt x="407768" y="90083"/>
                    <a:pt x="399125" y="103855"/>
                  </a:cubicBezTo>
                  <a:cubicBezTo>
                    <a:pt x="388869" y="88175"/>
                    <a:pt x="376845" y="73830"/>
                    <a:pt x="363244" y="61118"/>
                  </a:cubicBezTo>
                  <a:cubicBezTo>
                    <a:pt x="315838" y="16816"/>
                    <a:pt x="255494" y="0"/>
                    <a:pt x="197530" y="12906"/>
                  </a:cubicBezTo>
                  <a:cubicBezTo>
                    <a:pt x="142632" y="25947"/>
                    <a:pt x="93355" y="69492"/>
                    <a:pt x="62306" y="132417"/>
                  </a:cubicBezTo>
                  <a:lnTo>
                    <a:pt x="62306" y="132417"/>
                  </a:lnTo>
                  <a:close/>
                </a:path>
              </a:pathLst>
            </a:custGeom>
            <a:solidFill>
              <a:srgbClr val="FED0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7694" y="7868"/>
              <a:ext cx="586677" cy="63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7423" y="3188793"/>
            <a:ext cx="9154871" cy="3228416"/>
            <a:chOff x="0" y="-161926"/>
            <a:chExt cx="12206495" cy="430455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61926"/>
              <a:ext cx="7253396" cy="2871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64"/>
                </a:lnSpc>
              </a:pPr>
              <a:r>
                <a:rPr lang="en-US" sz="13357" b="1" dirty="0" err="1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กตส</a:t>
              </a:r>
              <a:r>
                <a:rPr lang="en-US" sz="13357" b="1" dirty="0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37925" y="2407624"/>
              <a:ext cx="11768570" cy="1735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22"/>
                </a:lnSpc>
              </a:pPr>
              <a:r>
                <a:rPr lang="en-US" sz="8062" b="1" dirty="0" err="1">
                  <a:solidFill>
                    <a:srgbClr val="532822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เพื่อองค์กรที่น่าอยู่</a:t>
              </a:r>
              <a:endParaRPr lang="en-US" sz="8062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6405" y="6445185"/>
            <a:ext cx="7382470" cy="401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8"/>
              </a:lnSpc>
            </a:pPr>
            <a:r>
              <a:rPr lang="en-US" sz="2457" b="1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กลุ่มตรวจสอบภายใน สำนักงานเศรษฐกิจการคลัง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B0DC393E-D44E-9811-74B5-AEAD49ED2C9C}"/>
              </a:ext>
            </a:extLst>
          </p:cNvPr>
          <p:cNvSpPr txBox="1"/>
          <p:nvPr/>
        </p:nvSpPr>
        <p:spPr>
          <a:xfrm>
            <a:off x="5182817" y="2439777"/>
            <a:ext cx="4658211" cy="2744341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ts val="10722"/>
              </a:lnSpc>
            </a:pPr>
            <a:br>
              <a:rPr lang="th-TH" sz="806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</a:br>
            <a:r>
              <a:rPr lang="th-TH" sz="8060" b="1" dirty="0">
                <a:solidFill>
                  <a:srgbClr val="532822"/>
                </a:solidFill>
                <a:latin typeface="IBM Plex Sans Thai Looped Bold"/>
                <a:ea typeface="IBM Plex Sans Thai Looped Bold"/>
                <a:cs typeface="IBM Plex Sans Thai Looped Bold"/>
                <a:sym typeface="IBM Plex Sans Thai Looped Bold"/>
              </a:rPr>
              <a:t>ปันน้ำใจ</a:t>
            </a:r>
            <a:endParaRPr lang="en-US" sz="8060" b="1" dirty="0">
              <a:solidFill>
                <a:srgbClr val="532822"/>
              </a:solidFill>
              <a:latin typeface="IBM Plex Sans Thai Looped Bold"/>
              <a:ea typeface="IBM Plex Sans Thai Looped Bold"/>
              <a:cs typeface="IBM Plex Sans Thai Looped Bold"/>
              <a:sym typeface="IBM Plex Sans Thai Loop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113</Words>
  <Application>Microsoft Office PowerPoint</Application>
  <PresentationFormat>Custom</PresentationFormat>
  <Paragraphs>24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IBM Plex Sans Thai Looped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(2) โครงการ กตส. ปันน้ำใจ</dc:title>
  <cp:lastModifiedBy>อรพินท ฤกษ</cp:lastModifiedBy>
  <cp:revision>8</cp:revision>
  <dcterms:created xsi:type="dcterms:W3CDTF">2006-08-16T00:00:00Z</dcterms:created>
  <dcterms:modified xsi:type="dcterms:W3CDTF">2025-04-04T06:23:16Z</dcterms:modified>
  <dc:identifier>DAGgFz4sLDc</dc:identifier>
</cp:coreProperties>
</file>